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charts/chart46.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theme/themeOverride17.xml" ContentType="application/vnd.openxmlformats-officedocument.themeOverr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charts/chart29.xml" ContentType="application/vnd.openxmlformats-officedocument.drawingml.char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theme/themeOverride6.xml" ContentType="application/vnd.openxmlformats-officedocument.themeOverride+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theme/themeOverride18.xml" ContentType="application/vnd.openxmlformats-officedocument.themeOverr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heme/themeOverride16.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theme/themeOverride10.xml" ContentType="application/vnd.openxmlformats-officedocument.themeOverride+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charts/chart26.xml" ContentType="application/vnd.openxmlformats-officedocument.drawingml.chart+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charts/chart5.xml" ContentType="application/vnd.openxmlformats-officedocument.drawingml.chart+xml"/>
  <Override PartName="/ppt/theme/themeOverride15.xml" ContentType="application/vnd.openxmlformats-officedocument.themeOverr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charts/chart16.xml" ContentType="application/vnd.openxmlformats-officedocument.drawingml.chart+xml"/>
  <Override PartName="/ppt/theme/themeOverride4.xml" ContentType="application/vnd.openxmlformats-officedocument.themeOverride+xml"/>
  <Override PartName="/ppt/charts/chart34.xml" ContentType="application/vnd.openxmlformats-officedocument.drawingml.chart+xml"/>
  <Override PartName="/ppt/charts/chart45.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557" r:id="rId2"/>
    <p:sldId id="591" r:id="rId3"/>
    <p:sldId id="563" r:id="rId4"/>
    <p:sldId id="573" r:id="rId5"/>
    <p:sldId id="574" r:id="rId6"/>
    <p:sldId id="575" r:id="rId7"/>
    <p:sldId id="577" r:id="rId8"/>
    <p:sldId id="576" r:id="rId9"/>
    <p:sldId id="578" r:id="rId10"/>
    <p:sldId id="580" r:id="rId11"/>
    <p:sldId id="466" r:id="rId12"/>
    <p:sldId id="541" r:id="rId13"/>
    <p:sldId id="316" r:id="rId14"/>
    <p:sldId id="481" r:id="rId15"/>
    <p:sldId id="483" r:id="rId16"/>
    <p:sldId id="485" r:id="rId17"/>
    <p:sldId id="535" r:id="rId18"/>
    <p:sldId id="486" r:id="rId19"/>
    <p:sldId id="526" r:id="rId20"/>
    <p:sldId id="527" r:id="rId21"/>
    <p:sldId id="528" r:id="rId22"/>
    <p:sldId id="529" r:id="rId23"/>
    <p:sldId id="530" r:id="rId24"/>
    <p:sldId id="531" r:id="rId25"/>
    <p:sldId id="532" r:id="rId26"/>
    <p:sldId id="533" r:id="rId27"/>
    <p:sldId id="424" r:id="rId28"/>
    <p:sldId id="487" r:id="rId29"/>
    <p:sldId id="488" r:id="rId30"/>
    <p:sldId id="489" r:id="rId31"/>
    <p:sldId id="490" r:id="rId32"/>
    <p:sldId id="505" r:id="rId33"/>
    <p:sldId id="540" r:id="rId34"/>
    <p:sldId id="506" r:id="rId35"/>
    <p:sldId id="493" r:id="rId36"/>
    <p:sldId id="494" r:id="rId37"/>
    <p:sldId id="499" r:id="rId38"/>
    <p:sldId id="538" r:id="rId39"/>
    <p:sldId id="496" r:id="rId40"/>
    <p:sldId id="507" r:id="rId41"/>
    <p:sldId id="539" r:id="rId42"/>
    <p:sldId id="446" r:id="rId43"/>
    <p:sldId id="474" r:id="rId44"/>
    <p:sldId id="450" r:id="rId45"/>
    <p:sldId id="480" r:id="rId46"/>
    <p:sldId id="475" r:id="rId47"/>
    <p:sldId id="478" r:id="rId48"/>
    <p:sldId id="479" r:id="rId49"/>
    <p:sldId id="583" r:id="rId50"/>
    <p:sldId id="584" r:id="rId51"/>
    <p:sldId id="588" r:id="rId52"/>
    <p:sldId id="585" r:id="rId53"/>
    <p:sldId id="586" r:id="rId54"/>
    <p:sldId id="589" r:id="rId55"/>
    <p:sldId id="58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Heath" initials="a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xmlns:mv="urn:schemas-microsoft-com:mac:vml" xmlns:mc="http://schemas.openxmlformats.org/markup-compatibility/2006" val="0"/>
    </p:ext>
    <p:ext uri="{D31A062A-798A-4329-ABDD-BBA856620510}">
      <p14:defaultImageDpi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5235" autoAdjust="0"/>
  </p:normalViewPr>
  <p:slideViewPr>
    <p:cSldViewPr>
      <p:cViewPr varScale="1">
        <p:scale>
          <a:sx n="63" d="100"/>
          <a:sy n="63" d="100"/>
        </p:scale>
        <p:origin x="-7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Office_Excel_Worksheet20.xlsx"/><Relationship Id="rId1" Type="http://schemas.openxmlformats.org/officeDocument/2006/relationships/themeOverride" Target="../theme/themeOverride4.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Office_Excel_Worksheet21.xlsx"/><Relationship Id="rId1" Type="http://schemas.openxmlformats.org/officeDocument/2006/relationships/themeOverride" Target="../theme/themeOverride5.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Office_Excel_Worksheet22.xlsx"/><Relationship Id="rId1" Type="http://schemas.openxmlformats.org/officeDocument/2006/relationships/themeOverride" Target="../theme/themeOverride6.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Office_Excel_Worksheet23.xlsx"/><Relationship Id="rId1" Type="http://schemas.openxmlformats.org/officeDocument/2006/relationships/themeOverride" Target="../theme/themeOverride7.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Office_Excel_Worksheet24.xlsx"/><Relationship Id="rId1" Type="http://schemas.openxmlformats.org/officeDocument/2006/relationships/themeOverride" Target="../theme/themeOverride8.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Office_Excel_Worksheet28.xlsx"/><Relationship Id="rId1" Type="http://schemas.openxmlformats.org/officeDocument/2006/relationships/themeOverride" Target="../theme/themeOverride9.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Office_Excel_Worksheet30.xlsx"/><Relationship Id="rId1" Type="http://schemas.openxmlformats.org/officeDocument/2006/relationships/themeOverride" Target="../theme/themeOverride1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Office_Excel_Worksheet31.xlsx"/><Relationship Id="rId1" Type="http://schemas.openxmlformats.org/officeDocument/2006/relationships/themeOverride" Target="../theme/themeOverride1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Office_Excel_Worksheet32.xlsx"/><Relationship Id="rId1" Type="http://schemas.openxmlformats.org/officeDocument/2006/relationships/themeOverride" Target="../theme/themeOverride12.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Office_Excel_Worksheet35.xlsx"/><Relationship Id="rId1" Type="http://schemas.openxmlformats.org/officeDocument/2006/relationships/themeOverride" Target="../theme/themeOverride1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Office_Excel_Worksheet36.xlsx"/><Relationship Id="rId1" Type="http://schemas.openxmlformats.org/officeDocument/2006/relationships/themeOverride" Target="../theme/themeOverride14.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Office_Excel_Worksheet38.xlsx"/><Relationship Id="rId1" Type="http://schemas.openxmlformats.org/officeDocument/2006/relationships/themeOverride" Target="../theme/themeOverride15.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Office_Excel_Worksheet39.xlsx"/><Relationship Id="rId1" Type="http://schemas.openxmlformats.org/officeDocument/2006/relationships/themeOverride" Target="../theme/themeOverride1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45.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Office_Excel_Worksheet46.xlsx"/><Relationship Id="rId1" Type="http://schemas.openxmlformats.org/officeDocument/2006/relationships/themeOverride" Target="../theme/themeOverride17.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Office_Excel_Worksheet47.xlsx"/><Relationship Id="rId1" Type="http://schemas.openxmlformats.org/officeDocument/2006/relationships/themeOverride" Target="../theme/themeOverride18.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102"/>
          <c:y val="2.8613127460630113E-2"/>
          <c:w val="0.48643732033496417"/>
          <c:h val="0.643571296751969"/>
        </c:manualLayout>
      </c:layout>
      <c:pieChart>
        <c:varyColors val="1"/>
        <c:ser>
          <c:idx val="0"/>
          <c:order val="0"/>
          <c:tx>
            <c:strRef>
              <c:f>Sheet1!$B$1</c:f>
              <c:strCache>
                <c:ptCount val="1"/>
                <c:pt idx="0">
                  <c:v>All of it</c:v>
                </c:pt>
              </c:strCache>
            </c:strRef>
          </c:tx>
          <c:dPt>
            <c:idx val="0"/>
            <c:spPr>
              <a:solidFill>
                <a:srgbClr val="9BBB59"/>
              </a:solidFill>
            </c:spPr>
          </c:dPt>
          <c:dPt>
            <c:idx val="1"/>
            <c:spPr>
              <a:solidFill>
                <a:srgbClr val="4F81BD"/>
              </a:solidFill>
            </c:spPr>
          </c:dPt>
          <c:dLbls>
            <c:dLbl>
              <c:idx val="0"/>
              <c:layout>
                <c:manualLayout>
                  <c:x val="4.0878427430614012E-2"/>
                  <c:y val="0"/>
                </c:manualLayout>
              </c:layout>
              <c:dLblPos val="bestFit"/>
              <c:showCatName val="1"/>
              <c:showPercent val="1"/>
            </c:dLbl>
            <c:dLbl>
              <c:idx val="1"/>
              <c:layout>
                <c:manualLayout>
                  <c:x val="-0.10184825111146796"/>
                  <c:y val="2.6315789473684202E-2"/>
                </c:manualLayout>
              </c:layout>
              <c:showCatName val="1"/>
              <c:showPercent val="1"/>
            </c:dLbl>
            <c:dLbl>
              <c:idx val="2"/>
              <c:layout>
                <c:manualLayout>
                  <c:x val="-0.106000321388398"/>
                  <c:y val="4.2968642077635113E-3"/>
                </c:manualLayout>
              </c:layout>
              <c:dLblPos val="bestFit"/>
              <c:showCatName val="1"/>
              <c:showPercent val="1"/>
            </c:dLbl>
            <c:txPr>
              <a:bodyPr/>
              <a:lstStyle/>
              <a:p>
                <a:pPr>
                  <a:defRPr sz="1200" b="1"/>
                </a:pPr>
                <a:endParaRPr lang="en-US"/>
              </a:p>
            </c:txPr>
            <c:dLblPos val="inEnd"/>
            <c:showCatName val="1"/>
            <c:showPercent val="1"/>
          </c:dLbls>
          <c:cat>
            <c:strRef>
              <c:f>Sheet1!$A$2:$A$3</c:f>
              <c:strCache>
                <c:ptCount val="2"/>
                <c:pt idx="0">
                  <c:v>Thai local Phuket</c:v>
                </c:pt>
                <c:pt idx="1">
                  <c:v>Thai migrant</c:v>
                </c:pt>
              </c:strCache>
            </c:strRef>
          </c:cat>
          <c:val>
            <c:numRef>
              <c:f>Sheet1!$B$2:$B$3</c:f>
              <c:numCache>
                <c:formatCode>General</c:formatCode>
                <c:ptCount val="2"/>
                <c:pt idx="0">
                  <c:v>75</c:v>
                </c:pt>
                <c:pt idx="1">
                  <c:v>25</c:v>
                </c:pt>
              </c:numCache>
            </c:numRef>
          </c:val>
        </c:ser>
        <c:firstSliceAng val="0"/>
      </c:pieChart>
    </c:plotArea>
    <c:plotVisOnly val="1"/>
    <c:dispBlanksAs val="zero"/>
  </c:chart>
  <c:txPr>
    <a:bodyPr/>
    <a:lstStyle/>
    <a:p>
      <a:pPr>
        <a:defRPr sz="180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dPt>
            <c:idx val="0"/>
            <c:explosion val="17"/>
          </c:dPt>
          <c:dLbls>
            <c:dLbl>
              <c:idx val="0"/>
              <c:layout>
                <c:manualLayout>
                  <c:x val="0.10379153403696909"/>
                  <c:y val="-0.55092592592592471"/>
                </c:manualLayout>
              </c:layout>
              <c:dLblPos val="bestFit"/>
              <c:showCatName val="1"/>
              <c:showPercent val="1"/>
            </c:dLbl>
            <c:dLbl>
              <c:idx val="1"/>
              <c:delete val="1"/>
            </c:dLbl>
            <c:dLbl>
              <c:idx val="2"/>
              <c:layout>
                <c:manualLayout>
                  <c:x val="-0.154596521023107"/>
                  <c:y val="5.2542322834646535E-2"/>
                </c:manualLayout>
              </c:layout>
              <c:dLblPos val="bestFit"/>
              <c:showCatName val="1"/>
              <c:showPercent val="1"/>
            </c:dLbl>
            <c:dLblPos val="inEnd"/>
            <c:showCatName val="1"/>
            <c:showPercent val="1"/>
          </c:dLbls>
          <c:cat>
            <c:strRef>
              <c:f>Sheet1!$A$2:$A$3</c:f>
              <c:strCache>
                <c:ptCount val="2"/>
                <c:pt idx="0">
                  <c:v>Aware</c:v>
                </c:pt>
                <c:pt idx="1">
                  <c:v>Not aware</c:v>
                </c:pt>
              </c:strCache>
            </c:strRef>
          </c:cat>
          <c:val>
            <c:numRef>
              <c:f>Sheet1!$B$2:$B$3</c:f>
              <c:numCache>
                <c:formatCode>General</c:formatCode>
                <c:ptCount val="2"/>
                <c:pt idx="0">
                  <c:v>80</c:v>
                </c:pt>
                <c:pt idx="1">
                  <c:v>20</c:v>
                </c:pt>
              </c:numCache>
            </c:numRef>
          </c:val>
        </c:ser>
        <c:firstSliceAng val="0"/>
      </c:pieChart>
    </c:plotArea>
    <c:plotVisOnly val="1"/>
    <c:dispBlanksAs val="zero"/>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dPt>
            <c:idx val="0"/>
            <c:explosion val="17"/>
          </c:dPt>
          <c:dLbls>
            <c:dLbl>
              <c:idx val="0"/>
              <c:layout>
                <c:manualLayout>
                  <c:x val="0.37066538225275131"/>
                  <c:y val="-0.62037037037037235"/>
                </c:manualLayout>
              </c:layout>
              <c:dLblPos val="bestFit"/>
              <c:showCatName val="1"/>
              <c:showPercent val="1"/>
            </c:dLbl>
            <c:dLbl>
              <c:idx val="1"/>
              <c:delete val="1"/>
            </c:dLbl>
            <c:dLbl>
              <c:idx val="2"/>
              <c:layout>
                <c:manualLayout>
                  <c:x val="-0.154596521023107"/>
                  <c:y val="5.2542322834646646E-2"/>
                </c:manualLayout>
              </c:layout>
              <c:dLblPos val="bestFit"/>
              <c:showCatName val="1"/>
              <c:showPercent val="1"/>
            </c:dLbl>
            <c:dLblPos val="inEnd"/>
            <c:showCatName val="1"/>
            <c:showPercent val="1"/>
          </c:dLbls>
          <c:cat>
            <c:strRef>
              <c:f>Sheet1!$A$2:$A$3</c:f>
              <c:strCache>
                <c:ptCount val="2"/>
                <c:pt idx="0">
                  <c:v>Aware</c:v>
                </c:pt>
                <c:pt idx="1">
                  <c:v>Not aware</c:v>
                </c:pt>
              </c:strCache>
            </c:strRef>
          </c:cat>
          <c:val>
            <c:numRef>
              <c:f>Sheet1!$B$2:$B$3</c:f>
              <c:numCache>
                <c:formatCode>General</c:formatCode>
                <c:ptCount val="2"/>
                <c:pt idx="0">
                  <c:v>100</c:v>
                </c:pt>
                <c:pt idx="1">
                  <c:v>0</c:v>
                </c:pt>
              </c:numCache>
            </c:numRef>
          </c:val>
        </c:ser>
        <c:firstSliceAng val="0"/>
      </c:pieChart>
    </c:plotArea>
    <c:plotVisOnly val="1"/>
    <c:dispBlanksAs val="zero"/>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manualLayout>
          <c:layoutTarget val="inner"/>
          <c:xMode val="edge"/>
          <c:yMode val="edge"/>
          <c:x val="0.21561010756008508"/>
          <c:y val="4.4444444444444502E-2"/>
          <c:w val="0.59520688590396331"/>
          <c:h val="0.82302449693788549"/>
        </c:manualLayout>
      </c:layout>
      <c:barChart>
        <c:barDir val="bar"/>
        <c:grouping val="clustered"/>
        <c:ser>
          <c:idx val="0"/>
          <c:order val="0"/>
          <c:tx>
            <c:strRef>
              <c:f>Sheet1!$B$1</c:f>
              <c:strCache>
                <c:ptCount val="1"/>
                <c:pt idx="0">
                  <c:v>Thai</c:v>
                </c:pt>
              </c:strCache>
            </c:strRef>
          </c:tx>
          <c:cat>
            <c:strRef>
              <c:f>Sheet1!$A$2:$A$15</c:f>
              <c:strCache>
                <c:ptCount val="14"/>
                <c:pt idx="0">
                  <c:v>None</c:v>
                </c:pt>
                <c:pt idx="1">
                  <c:v>Swollen hands or feet</c:v>
                </c:pt>
                <c:pt idx="2">
                  <c:v>Stomach ache</c:v>
                </c:pt>
                <c:pt idx="3">
                  <c:v>Cough and sore throat</c:v>
                </c:pt>
                <c:pt idx="4">
                  <c:v>Nausea or vomiting</c:v>
                </c:pt>
                <c:pt idx="5">
                  <c:v>Itchy skin</c:v>
                </c:pt>
                <c:pt idx="6">
                  <c:v>Prolonged tiredness</c:v>
                </c:pt>
                <c:pt idx="7">
                  <c:v>Red eyes and eye pain</c:v>
                </c:pt>
                <c:pt idx="8">
                  <c:v>Sweating</c:v>
                </c:pt>
                <c:pt idx="9">
                  <c:v>Red sports or rashes</c:v>
                </c:pt>
                <c:pt idx="10">
                  <c:v>Joint or muscle pain</c:v>
                </c:pt>
                <c:pt idx="11">
                  <c:v>Head aches</c:v>
                </c:pt>
                <c:pt idx="12">
                  <c:v>Cold shivers</c:v>
                </c:pt>
                <c:pt idx="13">
                  <c:v>High fever</c:v>
                </c:pt>
              </c:strCache>
            </c:strRef>
          </c:cat>
          <c:val>
            <c:numRef>
              <c:f>Sheet1!$B$2:$B$15</c:f>
              <c:numCache>
                <c:formatCode>General</c:formatCode>
                <c:ptCount val="14"/>
                <c:pt idx="0">
                  <c:v>0</c:v>
                </c:pt>
                <c:pt idx="1">
                  <c:v>0</c:v>
                </c:pt>
                <c:pt idx="2">
                  <c:v>4</c:v>
                </c:pt>
                <c:pt idx="3">
                  <c:v>4</c:v>
                </c:pt>
                <c:pt idx="4">
                  <c:v>19</c:v>
                </c:pt>
                <c:pt idx="5">
                  <c:v>22</c:v>
                </c:pt>
                <c:pt idx="6">
                  <c:v>12</c:v>
                </c:pt>
                <c:pt idx="7">
                  <c:v>16</c:v>
                </c:pt>
                <c:pt idx="8">
                  <c:v>33</c:v>
                </c:pt>
                <c:pt idx="9">
                  <c:v>88</c:v>
                </c:pt>
                <c:pt idx="10">
                  <c:v>45</c:v>
                </c:pt>
                <c:pt idx="11">
                  <c:v>65</c:v>
                </c:pt>
                <c:pt idx="12">
                  <c:v>76</c:v>
                </c:pt>
                <c:pt idx="13">
                  <c:v>96</c:v>
                </c:pt>
              </c:numCache>
            </c:numRef>
          </c:val>
        </c:ser>
        <c:ser>
          <c:idx val="1"/>
          <c:order val="1"/>
          <c:tx>
            <c:strRef>
              <c:f>Sheet1!$C$1</c:f>
              <c:strCache>
                <c:ptCount val="1"/>
                <c:pt idx="0">
                  <c:v>Migrants</c:v>
                </c:pt>
              </c:strCache>
            </c:strRef>
          </c:tx>
          <c:cat>
            <c:strRef>
              <c:f>Sheet1!$A$2:$A$15</c:f>
              <c:strCache>
                <c:ptCount val="14"/>
                <c:pt idx="0">
                  <c:v>None</c:v>
                </c:pt>
                <c:pt idx="1">
                  <c:v>Swollen hands or feet</c:v>
                </c:pt>
                <c:pt idx="2">
                  <c:v>Stomach ache</c:v>
                </c:pt>
                <c:pt idx="3">
                  <c:v>Cough and sore throat</c:v>
                </c:pt>
                <c:pt idx="4">
                  <c:v>Nausea or vomiting</c:v>
                </c:pt>
                <c:pt idx="5">
                  <c:v>Itchy skin</c:v>
                </c:pt>
                <c:pt idx="6">
                  <c:v>Prolonged tiredness</c:v>
                </c:pt>
                <c:pt idx="7">
                  <c:v>Red eyes and eye pain</c:v>
                </c:pt>
                <c:pt idx="8">
                  <c:v>Sweating</c:v>
                </c:pt>
                <c:pt idx="9">
                  <c:v>Red sports or rashes</c:v>
                </c:pt>
                <c:pt idx="10">
                  <c:v>Joint or muscle pain</c:v>
                </c:pt>
                <c:pt idx="11">
                  <c:v>Head aches</c:v>
                </c:pt>
                <c:pt idx="12">
                  <c:v>Cold shivers</c:v>
                </c:pt>
                <c:pt idx="13">
                  <c:v>High fever</c:v>
                </c:pt>
              </c:strCache>
            </c:strRef>
          </c:cat>
          <c:val>
            <c:numRef>
              <c:f>Sheet1!$C$2:$C$15</c:f>
              <c:numCache>
                <c:formatCode>General</c:formatCode>
                <c:ptCount val="14"/>
                <c:pt idx="0">
                  <c:v>7</c:v>
                </c:pt>
                <c:pt idx="1">
                  <c:v>9</c:v>
                </c:pt>
                <c:pt idx="2">
                  <c:v>14</c:v>
                </c:pt>
                <c:pt idx="3">
                  <c:v>17</c:v>
                </c:pt>
                <c:pt idx="4">
                  <c:v>26</c:v>
                </c:pt>
                <c:pt idx="5">
                  <c:v>27</c:v>
                </c:pt>
                <c:pt idx="6">
                  <c:v>34</c:v>
                </c:pt>
                <c:pt idx="7">
                  <c:v>35</c:v>
                </c:pt>
                <c:pt idx="8">
                  <c:v>46</c:v>
                </c:pt>
                <c:pt idx="9">
                  <c:v>46</c:v>
                </c:pt>
                <c:pt idx="10">
                  <c:v>58</c:v>
                </c:pt>
                <c:pt idx="11">
                  <c:v>58</c:v>
                </c:pt>
                <c:pt idx="12">
                  <c:v>65</c:v>
                </c:pt>
                <c:pt idx="13">
                  <c:v>79</c:v>
                </c:pt>
              </c:numCache>
            </c:numRef>
          </c:val>
        </c:ser>
        <c:axId val="74057216"/>
        <c:axId val="74058752"/>
      </c:barChart>
      <c:catAx>
        <c:axId val="74057216"/>
        <c:scaling>
          <c:orientation val="minMax"/>
        </c:scaling>
        <c:axPos val="l"/>
        <c:majorTickMark val="none"/>
        <c:tickLblPos val="nextTo"/>
        <c:txPr>
          <a:bodyPr/>
          <a:lstStyle/>
          <a:p>
            <a:pPr>
              <a:defRPr sz="1200"/>
            </a:pPr>
            <a:endParaRPr lang="en-US"/>
          </a:p>
        </c:txPr>
        <c:crossAx val="74058752"/>
        <c:crosses val="autoZero"/>
        <c:auto val="1"/>
        <c:lblAlgn val="ctr"/>
        <c:lblOffset val="100"/>
      </c:catAx>
      <c:valAx>
        <c:axId val="74058752"/>
        <c:scaling>
          <c:orientation val="minMax"/>
          <c:max val="100"/>
          <c:min val="0"/>
        </c:scaling>
        <c:axPos val="b"/>
        <c:majorGridlines/>
        <c:numFmt formatCode="General" sourceLinked="1"/>
        <c:majorTickMark val="none"/>
        <c:tickLblPos val="nextTo"/>
        <c:txPr>
          <a:bodyPr/>
          <a:lstStyle/>
          <a:p>
            <a:pPr>
              <a:defRPr sz="1200"/>
            </a:pPr>
            <a:endParaRPr lang="en-US"/>
          </a:p>
        </c:txPr>
        <c:crossAx val="74057216"/>
        <c:crosses val="autoZero"/>
        <c:crossBetween val="between"/>
        <c:majorUnit val="10"/>
      </c:valAx>
    </c:plotArea>
    <c:legend>
      <c:legendPos val="r"/>
    </c:legend>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barChart>
        <c:barDir val="bar"/>
        <c:grouping val="clustered"/>
        <c:ser>
          <c:idx val="0"/>
          <c:order val="0"/>
          <c:tx>
            <c:strRef>
              <c:f>Sheet1!$B$1</c:f>
              <c:strCache>
                <c:ptCount val="1"/>
                <c:pt idx="0">
                  <c:v>Thai</c:v>
                </c:pt>
              </c:strCache>
            </c:strRef>
          </c:tx>
          <c:cat>
            <c:strRef>
              <c:f>Sheet1!$A$2:$A$9</c:f>
              <c:strCache>
                <c:ptCount val="8"/>
                <c:pt idx="0">
                  <c:v>None</c:v>
                </c:pt>
                <c:pt idx="1">
                  <c:v>Ducks</c:v>
                </c:pt>
                <c:pt idx="2">
                  <c:v>Food</c:v>
                </c:pt>
                <c:pt idx="3">
                  <c:v>Chickens</c:v>
                </c:pt>
                <c:pt idx="4">
                  <c:v>Other infected people</c:v>
                </c:pt>
                <c:pt idx="5">
                  <c:v>Water</c:v>
                </c:pt>
                <c:pt idx="6">
                  <c:v>Night time mosquitoes</c:v>
                </c:pt>
                <c:pt idx="7">
                  <c:v>Day time mosquitoes</c:v>
                </c:pt>
              </c:strCache>
            </c:strRef>
          </c:cat>
          <c:val>
            <c:numRef>
              <c:f>Sheet1!$B$2:$B$9</c:f>
              <c:numCache>
                <c:formatCode>General</c:formatCode>
                <c:ptCount val="8"/>
                <c:pt idx="0">
                  <c:v>0</c:v>
                </c:pt>
                <c:pt idx="1">
                  <c:v>0</c:v>
                </c:pt>
                <c:pt idx="2">
                  <c:v>1</c:v>
                </c:pt>
                <c:pt idx="3">
                  <c:v>0</c:v>
                </c:pt>
                <c:pt idx="4">
                  <c:v>1</c:v>
                </c:pt>
                <c:pt idx="5">
                  <c:v>2</c:v>
                </c:pt>
                <c:pt idx="6">
                  <c:v>27</c:v>
                </c:pt>
                <c:pt idx="7">
                  <c:v>79</c:v>
                </c:pt>
              </c:numCache>
            </c:numRef>
          </c:val>
        </c:ser>
        <c:ser>
          <c:idx val="1"/>
          <c:order val="1"/>
          <c:tx>
            <c:strRef>
              <c:f>Sheet1!$C$1</c:f>
              <c:strCache>
                <c:ptCount val="1"/>
                <c:pt idx="0">
                  <c:v>Migrants</c:v>
                </c:pt>
              </c:strCache>
            </c:strRef>
          </c:tx>
          <c:cat>
            <c:strRef>
              <c:f>Sheet1!$A$2:$A$9</c:f>
              <c:strCache>
                <c:ptCount val="8"/>
                <c:pt idx="0">
                  <c:v>None</c:v>
                </c:pt>
                <c:pt idx="1">
                  <c:v>Ducks</c:v>
                </c:pt>
                <c:pt idx="2">
                  <c:v>Food</c:v>
                </c:pt>
                <c:pt idx="3">
                  <c:v>Chickens</c:v>
                </c:pt>
                <c:pt idx="4">
                  <c:v>Other infected people</c:v>
                </c:pt>
                <c:pt idx="5">
                  <c:v>Water</c:v>
                </c:pt>
                <c:pt idx="6">
                  <c:v>Night time mosquitoes</c:v>
                </c:pt>
                <c:pt idx="7">
                  <c:v>Day time mosquitoes</c:v>
                </c:pt>
              </c:strCache>
            </c:strRef>
          </c:cat>
          <c:val>
            <c:numRef>
              <c:f>Sheet1!$C$2:$C$9</c:f>
              <c:numCache>
                <c:formatCode>General</c:formatCode>
                <c:ptCount val="8"/>
                <c:pt idx="0">
                  <c:v>7</c:v>
                </c:pt>
                <c:pt idx="1">
                  <c:v>9</c:v>
                </c:pt>
                <c:pt idx="2">
                  <c:v>9</c:v>
                </c:pt>
                <c:pt idx="3">
                  <c:v>12</c:v>
                </c:pt>
                <c:pt idx="4">
                  <c:v>20</c:v>
                </c:pt>
                <c:pt idx="5">
                  <c:v>26</c:v>
                </c:pt>
                <c:pt idx="6">
                  <c:v>39</c:v>
                </c:pt>
                <c:pt idx="7">
                  <c:v>66</c:v>
                </c:pt>
              </c:numCache>
            </c:numRef>
          </c:val>
        </c:ser>
        <c:axId val="79445376"/>
        <c:axId val="79451264"/>
      </c:barChart>
      <c:catAx>
        <c:axId val="79445376"/>
        <c:scaling>
          <c:orientation val="minMax"/>
        </c:scaling>
        <c:axPos val="l"/>
        <c:majorTickMark val="none"/>
        <c:tickLblPos val="nextTo"/>
        <c:txPr>
          <a:bodyPr/>
          <a:lstStyle/>
          <a:p>
            <a:pPr>
              <a:defRPr sz="1200"/>
            </a:pPr>
            <a:endParaRPr lang="en-US"/>
          </a:p>
        </c:txPr>
        <c:crossAx val="79451264"/>
        <c:crosses val="autoZero"/>
        <c:auto val="1"/>
        <c:lblAlgn val="ctr"/>
        <c:lblOffset val="100"/>
      </c:catAx>
      <c:valAx>
        <c:axId val="79451264"/>
        <c:scaling>
          <c:orientation val="minMax"/>
          <c:max val="100"/>
          <c:min val="0"/>
        </c:scaling>
        <c:axPos val="b"/>
        <c:majorGridlines/>
        <c:numFmt formatCode="General" sourceLinked="1"/>
        <c:majorTickMark val="none"/>
        <c:tickLblPos val="nextTo"/>
        <c:txPr>
          <a:bodyPr/>
          <a:lstStyle/>
          <a:p>
            <a:pPr>
              <a:defRPr sz="1200"/>
            </a:pPr>
            <a:endParaRPr lang="en-US"/>
          </a:p>
        </c:txPr>
        <c:crossAx val="79445376"/>
        <c:crosses val="autoZero"/>
        <c:crossBetween val="between"/>
        <c:majorUnit val="10"/>
      </c:valAx>
    </c:plotArea>
    <c:legend>
      <c:legendPos val="r"/>
    </c:legend>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barChart>
        <c:barDir val="bar"/>
        <c:grouping val="clustered"/>
        <c:ser>
          <c:idx val="0"/>
          <c:order val="0"/>
          <c:tx>
            <c:strRef>
              <c:f>Sheet1!$B$1</c:f>
              <c:strCache>
                <c:ptCount val="1"/>
                <c:pt idx="0">
                  <c:v>Thai</c:v>
                </c:pt>
              </c:strCache>
            </c:strRef>
          </c:tx>
          <c:cat>
            <c:strRef>
              <c:f>Sheet1!$A$2:$A$16</c:f>
              <c:strCache>
                <c:ptCount val="15"/>
                <c:pt idx="0">
                  <c:v>None</c:v>
                </c:pt>
                <c:pt idx="1">
                  <c:v>Don't eat uncooked poutlry or egg</c:v>
                </c:pt>
                <c:pt idx="2">
                  <c:v>Wear facemask</c:v>
                </c:pt>
                <c:pt idx="3">
                  <c:v>Cough or sneeze in elbow</c:v>
                </c:pt>
                <c:pt idx="4">
                  <c:v>Wash hands with soap</c:v>
                </c:pt>
                <c:pt idx="5">
                  <c:v>Avoid contact with infected person</c:v>
                </c:pt>
                <c:pt idx="6">
                  <c:v>Don't let garbage accumulate</c:v>
                </c:pt>
                <c:pt idx="7">
                  <c:v>Full cover clothing</c:v>
                </c:pt>
                <c:pt idx="8">
                  <c:v>Cover water storage containers</c:v>
                </c:pt>
                <c:pt idx="9">
                  <c:v>No empty containers lying around</c:v>
                </c:pt>
                <c:pt idx="10">
                  <c:v>Residual spraying</c:v>
                </c:pt>
                <c:pt idx="11">
                  <c:v>Mosquito coil</c:v>
                </c:pt>
                <c:pt idx="12">
                  <c:v>Mosquito repellant</c:v>
                </c:pt>
                <c:pt idx="13">
                  <c:v>Window screens</c:v>
                </c:pt>
                <c:pt idx="14">
                  <c:v>Mosquito nets</c:v>
                </c:pt>
              </c:strCache>
            </c:strRef>
          </c:cat>
          <c:val>
            <c:numRef>
              <c:f>Sheet1!$B$2:$B$16</c:f>
              <c:numCache>
                <c:formatCode>General</c:formatCode>
                <c:ptCount val="15"/>
                <c:pt idx="0">
                  <c:v>0</c:v>
                </c:pt>
                <c:pt idx="1">
                  <c:v>1</c:v>
                </c:pt>
                <c:pt idx="2">
                  <c:v>1</c:v>
                </c:pt>
                <c:pt idx="3">
                  <c:v>1</c:v>
                </c:pt>
                <c:pt idx="4">
                  <c:v>3</c:v>
                </c:pt>
                <c:pt idx="5">
                  <c:v>1</c:v>
                </c:pt>
                <c:pt idx="6">
                  <c:v>48</c:v>
                </c:pt>
                <c:pt idx="7">
                  <c:v>22</c:v>
                </c:pt>
                <c:pt idx="8">
                  <c:v>76</c:v>
                </c:pt>
                <c:pt idx="9">
                  <c:v>81</c:v>
                </c:pt>
                <c:pt idx="10">
                  <c:v>80</c:v>
                </c:pt>
                <c:pt idx="11">
                  <c:v>76</c:v>
                </c:pt>
                <c:pt idx="12">
                  <c:v>83</c:v>
                </c:pt>
                <c:pt idx="13">
                  <c:v>87</c:v>
                </c:pt>
                <c:pt idx="14">
                  <c:v>97</c:v>
                </c:pt>
              </c:numCache>
            </c:numRef>
          </c:val>
        </c:ser>
        <c:ser>
          <c:idx val="1"/>
          <c:order val="1"/>
          <c:tx>
            <c:strRef>
              <c:f>Sheet1!$C$1</c:f>
              <c:strCache>
                <c:ptCount val="1"/>
                <c:pt idx="0">
                  <c:v>Migrants</c:v>
                </c:pt>
              </c:strCache>
            </c:strRef>
          </c:tx>
          <c:cat>
            <c:strRef>
              <c:f>Sheet1!$A$2:$A$16</c:f>
              <c:strCache>
                <c:ptCount val="15"/>
                <c:pt idx="0">
                  <c:v>None</c:v>
                </c:pt>
                <c:pt idx="1">
                  <c:v>Don't eat uncooked poutlry or egg</c:v>
                </c:pt>
                <c:pt idx="2">
                  <c:v>Wear facemask</c:v>
                </c:pt>
                <c:pt idx="3">
                  <c:v>Cough or sneeze in elbow</c:v>
                </c:pt>
                <c:pt idx="4">
                  <c:v>Wash hands with soap</c:v>
                </c:pt>
                <c:pt idx="5">
                  <c:v>Avoid contact with infected person</c:v>
                </c:pt>
                <c:pt idx="6">
                  <c:v>Don't let garbage accumulate</c:v>
                </c:pt>
                <c:pt idx="7">
                  <c:v>Full cover clothing</c:v>
                </c:pt>
                <c:pt idx="8">
                  <c:v>Cover water storage containers</c:v>
                </c:pt>
                <c:pt idx="9">
                  <c:v>No empty containers lying around</c:v>
                </c:pt>
                <c:pt idx="10">
                  <c:v>Residual spraying</c:v>
                </c:pt>
                <c:pt idx="11">
                  <c:v>Mosquito coil</c:v>
                </c:pt>
                <c:pt idx="12">
                  <c:v>Mosquito repellant</c:v>
                </c:pt>
                <c:pt idx="13">
                  <c:v>Window screens</c:v>
                </c:pt>
                <c:pt idx="14">
                  <c:v>Mosquito nets</c:v>
                </c:pt>
              </c:strCache>
            </c:strRef>
          </c:cat>
          <c:val>
            <c:numRef>
              <c:f>Sheet1!$C$2:$C$16</c:f>
              <c:numCache>
                <c:formatCode>General</c:formatCode>
                <c:ptCount val="15"/>
                <c:pt idx="0">
                  <c:v>3</c:v>
                </c:pt>
                <c:pt idx="1">
                  <c:v>18</c:v>
                </c:pt>
                <c:pt idx="2">
                  <c:v>18</c:v>
                </c:pt>
                <c:pt idx="3">
                  <c:v>19</c:v>
                </c:pt>
                <c:pt idx="4">
                  <c:v>22</c:v>
                </c:pt>
                <c:pt idx="5">
                  <c:v>23</c:v>
                </c:pt>
                <c:pt idx="6">
                  <c:v>42</c:v>
                </c:pt>
                <c:pt idx="7">
                  <c:v>45</c:v>
                </c:pt>
                <c:pt idx="8">
                  <c:v>60</c:v>
                </c:pt>
                <c:pt idx="9">
                  <c:v>65</c:v>
                </c:pt>
                <c:pt idx="10">
                  <c:v>73</c:v>
                </c:pt>
                <c:pt idx="11">
                  <c:v>74</c:v>
                </c:pt>
                <c:pt idx="12">
                  <c:v>79</c:v>
                </c:pt>
                <c:pt idx="13">
                  <c:v>80</c:v>
                </c:pt>
                <c:pt idx="14">
                  <c:v>90</c:v>
                </c:pt>
              </c:numCache>
            </c:numRef>
          </c:val>
        </c:ser>
        <c:axId val="79484416"/>
        <c:axId val="79485952"/>
      </c:barChart>
      <c:catAx>
        <c:axId val="79484416"/>
        <c:scaling>
          <c:orientation val="minMax"/>
        </c:scaling>
        <c:axPos val="l"/>
        <c:majorTickMark val="none"/>
        <c:tickLblPos val="nextTo"/>
        <c:txPr>
          <a:bodyPr/>
          <a:lstStyle/>
          <a:p>
            <a:pPr>
              <a:defRPr sz="1200"/>
            </a:pPr>
            <a:endParaRPr lang="en-US"/>
          </a:p>
        </c:txPr>
        <c:crossAx val="79485952"/>
        <c:crosses val="autoZero"/>
        <c:auto val="1"/>
        <c:lblAlgn val="ctr"/>
        <c:lblOffset val="100"/>
      </c:catAx>
      <c:valAx>
        <c:axId val="79485952"/>
        <c:scaling>
          <c:orientation val="minMax"/>
          <c:max val="100"/>
          <c:min val="0"/>
        </c:scaling>
        <c:axPos val="b"/>
        <c:majorGridlines/>
        <c:numFmt formatCode="General" sourceLinked="1"/>
        <c:majorTickMark val="none"/>
        <c:tickLblPos val="nextTo"/>
        <c:txPr>
          <a:bodyPr/>
          <a:lstStyle/>
          <a:p>
            <a:pPr>
              <a:defRPr sz="1200"/>
            </a:pPr>
            <a:endParaRPr lang="en-US"/>
          </a:p>
        </c:txPr>
        <c:crossAx val="79484416"/>
        <c:crosses val="autoZero"/>
        <c:crossBetween val="between"/>
        <c:majorUnit val="10"/>
      </c:valAx>
    </c:plotArea>
    <c:legend>
      <c:legendPos val="r"/>
    </c:legend>
    <c:plotVisOnly val="1"/>
    <c:dispBlanksAs val="gap"/>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dPt>
            <c:idx val="0"/>
            <c:explosion val="17"/>
          </c:dPt>
          <c:dLbls>
            <c:dLbl>
              <c:idx val="0"/>
              <c:layout>
                <c:manualLayout>
                  <c:x val="1.8123080359635904E-2"/>
                  <c:y val="-0.45878572470107887"/>
                </c:manualLayout>
              </c:layout>
              <c:dLblPos val="bestFit"/>
              <c:showCatName val="1"/>
              <c:showPercent val="1"/>
            </c:dLbl>
            <c:dLbl>
              <c:idx val="1"/>
              <c:delete val="1"/>
            </c:dLbl>
            <c:dLbl>
              <c:idx val="2"/>
              <c:layout>
                <c:manualLayout>
                  <c:x val="-0.154596521023107"/>
                  <c:y val="5.2542322834646646E-2"/>
                </c:manualLayout>
              </c:layout>
              <c:dLblPos val="bestFit"/>
              <c:showCatName val="1"/>
              <c:showPercent val="1"/>
            </c:dLbl>
            <c:dLblPos val="inEnd"/>
            <c:showCatName val="1"/>
            <c:showPercent val="1"/>
          </c:dLbls>
          <c:cat>
            <c:strRef>
              <c:f>Sheet1!$A$2:$A$3</c:f>
              <c:strCache>
                <c:ptCount val="2"/>
                <c:pt idx="0">
                  <c:v>Aware</c:v>
                </c:pt>
                <c:pt idx="1">
                  <c:v>Not aware</c:v>
                </c:pt>
              </c:strCache>
            </c:strRef>
          </c:cat>
          <c:val>
            <c:numRef>
              <c:f>Sheet1!$B$2:$B$3</c:f>
              <c:numCache>
                <c:formatCode>General</c:formatCode>
                <c:ptCount val="2"/>
                <c:pt idx="0">
                  <c:v>66</c:v>
                </c:pt>
                <c:pt idx="1">
                  <c:v>34</c:v>
                </c:pt>
              </c:numCache>
            </c:numRef>
          </c:val>
        </c:ser>
        <c:firstSliceAng val="0"/>
      </c:pieChart>
    </c:plotArea>
    <c:plotVisOnly val="1"/>
    <c:dispBlanksAs val="zero"/>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plotArea>
      <c:layout>
        <c:manualLayout>
          <c:layoutTarget val="inner"/>
          <c:xMode val="edge"/>
          <c:yMode val="edge"/>
          <c:x val="0.22235678873474093"/>
          <c:y val="2.8613127460630008E-2"/>
          <c:w val="0.48643732033496517"/>
          <c:h val="0.643571296751969"/>
        </c:manualLayout>
      </c:layout>
      <c:pieChart>
        <c:varyColors val="1"/>
        <c:ser>
          <c:idx val="0"/>
          <c:order val="0"/>
          <c:tx>
            <c:strRef>
              <c:f>Sheet1!$B$1</c:f>
              <c:strCache>
                <c:ptCount val="1"/>
                <c:pt idx="0">
                  <c:v>All of it</c:v>
                </c:pt>
              </c:strCache>
            </c:strRef>
          </c:tx>
          <c:dPt>
            <c:idx val="0"/>
            <c:explosion val="17"/>
          </c:dPt>
          <c:dLbls>
            <c:dLbl>
              <c:idx val="0"/>
              <c:layout>
                <c:manualLayout>
                  <c:x val="0.35293516501926725"/>
                  <c:y val="-0.62037037037037235"/>
                </c:manualLayout>
              </c:layout>
              <c:dLblPos val="bestFit"/>
              <c:showCatName val="1"/>
              <c:showPercent val="1"/>
            </c:dLbl>
            <c:dLbl>
              <c:idx val="1"/>
              <c:delete val="1"/>
            </c:dLbl>
            <c:dLbl>
              <c:idx val="2"/>
              <c:layout>
                <c:manualLayout>
                  <c:x val="-0.154596521023107"/>
                  <c:y val="5.2542322834646646E-2"/>
                </c:manualLayout>
              </c:layout>
              <c:dLblPos val="bestFit"/>
              <c:showCatName val="1"/>
              <c:showPercent val="1"/>
            </c:dLbl>
            <c:dLblPos val="inEnd"/>
            <c:showCatName val="1"/>
            <c:showPercent val="1"/>
          </c:dLbls>
          <c:cat>
            <c:strRef>
              <c:f>Sheet1!$A$2:$A$3</c:f>
              <c:strCache>
                <c:ptCount val="2"/>
                <c:pt idx="0">
                  <c:v>Aware</c:v>
                </c:pt>
                <c:pt idx="1">
                  <c:v>Not aware</c:v>
                </c:pt>
              </c:strCache>
            </c:strRef>
          </c:cat>
          <c:val>
            <c:numRef>
              <c:f>Sheet1!$B$2:$B$3</c:f>
              <c:numCache>
                <c:formatCode>General</c:formatCode>
                <c:ptCount val="2"/>
                <c:pt idx="0">
                  <c:v>99</c:v>
                </c:pt>
                <c:pt idx="1">
                  <c:v>1</c:v>
                </c:pt>
              </c:numCache>
            </c:numRef>
          </c:val>
        </c:ser>
        <c:firstSliceAng val="0"/>
      </c:pieChart>
    </c:plotArea>
    <c:plotVisOnly val="1"/>
    <c:dispBlanksAs val="zero"/>
  </c:chart>
  <c:txPr>
    <a:bodyPr/>
    <a:lstStyle/>
    <a:p>
      <a:pPr>
        <a:defRPr sz="18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plotArea>
      <c:layout/>
      <c:barChart>
        <c:barDir val="bar"/>
        <c:grouping val="clustered"/>
        <c:ser>
          <c:idx val="0"/>
          <c:order val="0"/>
          <c:tx>
            <c:strRef>
              <c:f>Sheet1!$B$1</c:f>
              <c:strCache>
                <c:ptCount val="1"/>
                <c:pt idx="0">
                  <c:v>Thai</c:v>
                </c:pt>
              </c:strCache>
            </c:strRef>
          </c:tx>
          <c:cat>
            <c:strRef>
              <c:f>Sheet1!$A$2:$A$15</c:f>
              <c:strCache>
                <c:ptCount val="14"/>
                <c:pt idx="0">
                  <c:v>None</c:v>
                </c:pt>
                <c:pt idx="1">
                  <c:v>Itchy skin</c:v>
                </c:pt>
                <c:pt idx="2">
                  <c:v>Swollen hands or feet</c:v>
                </c:pt>
                <c:pt idx="3">
                  <c:v>Stomach ache</c:v>
                </c:pt>
                <c:pt idx="4">
                  <c:v>Red sports or rashes</c:v>
                </c:pt>
                <c:pt idx="5">
                  <c:v>Nausea or vomiting</c:v>
                </c:pt>
                <c:pt idx="6">
                  <c:v>Red eyes and eye pain</c:v>
                </c:pt>
                <c:pt idx="7">
                  <c:v>Cough and sore throat</c:v>
                </c:pt>
                <c:pt idx="8">
                  <c:v>Sweating</c:v>
                </c:pt>
                <c:pt idx="9">
                  <c:v>Joint or muscle pain</c:v>
                </c:pt>
                <c:pt idx="10">
                  <c:v>Prolonged tiredness</c:v>
                </c:pt>
                <c:pt idx="11">
                  <c:v>Head aches</c:v>
                </c:pt>
                <c:pt idx="12">
                  <c:v>Cold shivers</c:v>
                </c:pt>
                <c:pt idx="13">
                  <c:v>High fever</c:v>
                </c:pt>
              </c:strCache>
            </c:strRef>
          </c:cat>
          <c:val>
            <c:numRef>
              <c:f>Sheet1!$B$2:$B$15</c:f>
              <c:numCache>
                <c:formatCode>General</c:formatCode>
                <c:ptCount val="14"/>
                <c:pt idx="0">
                  <c:v>0</c:v>
                </c:pt>
                <c:pt idx="1">
                  <c:v>6</c:v>
                </c:pt>
                <c:pt idx="2">
                  <c:v>2</c:v>
                </c:pt>
                <c:pt idx="3">
                  <c:v>24</c:v>
                </c:pt>
                <c:pt idx="4">
                  <c:v>1</c:v>
                </c:pt>
                <c:pt idx="5">
                  <c:v>39</c:v>
                </c:pt>
                <c:pt idx="6">
                  <c:v>9</c:v>
                </c:pt>
                <c:pt idx="7">
                  <c:v>52</c:v>
                </c:pt>
                <c:pt idx="8">
                  <c:v>12</c:v>
                </c:pt>
                <c:pt idx="9">
                  <c:v>42</c:v>
                </c:pt>
                <c:pt idx="10">
                  <c:v>30</c:v>
                </c:pt>
                <c:pt idx="11">
                  <c:v>50</c:v>
                </c:pt>
                <c:pt idx="12">
                  <c:v>50</c:v>
                </c:pt>
                <c:pt idx="13">
                  <c:v>91</c:v>
                </c:pt>
              </c:numCache>
            </c:numRef>
          </c:val>
        </c:ser>
        <c:ser>
          <c:idx val="1"/>
          <c:order val="1"/>
          <c:tx>
            <c:strRef>
              <c:f>Sheet1!$C$1</c:f>
              <c:strCache>
                <c:ptCount val="1"/>
                <c:pt idx="0">
                  <c:v>Migrants</c:v>
                </c:pt>
              </c:strCache>
            </c:strRef>
          </c:tx>
          <c:cat>
            <c:strRef>
              <c:f>Sheet1!$A$2:$A$15</c:f>
              <c:strCache>
                <c:ptCount val="14"/>
                <c:pt idx="0">
                  <c:v>None</c:v>
                </c:pt>
                <c:pt idx="1">
                  <c:v>Itchy skin</c:v>
                </c:pt>
                <c:pt idx="2">
                  <c:v>Swollen hands or feet</c:v>
                </c:pt>
                <c:pt idx="3">
                  <c:v>Stomach ache</c:v>
                </c:pt>
                <c:pt idx="4">
                  <c:v>Red sports or rashes</c:v>
                </c:pt>
                <c:pt idx="5">
                  <c:v>Nausea or vomiting</c:v>
                </c:pt>
                <c:pt idx="6">
                  <c:v>Red eyes and eye pain</c:v>
                </c:pt>
                <c:pt idx="7">
                  <c:v>Cough and sore throat</c:v>
                </c:pt>
                <c:pt idx="8">
                  <c:v>Sweating</c:v>
                </c:pt>
                <c:pt idx="9">
                  <c:v>Joint or muscle pain</c:v>
                </c:pt>
                <c:pt idx="10">
                  <c:v>Prolonged tiredness</c:v>
                </c:pt>
                <c:pt idx="11">
                  <c:v>Head aches</c:v>
                </c:pt>
                <c:pt idx="12">
                  <c:v>Cold shivers</c:v>
                </c:pt>
                <c:pt idx="13">
                  <c:v>High fever</c:v>
                </c:pt>
              </c:strCache>
            </c:strRef>
          </c:cat>
          <c:val>
            <c:numRef>
              <c:f>Sheet1!$C$2:$C$15</c:f>
              <c:numCache>
                <c:formatCode>General</c:formatCode>
                <c:ptCount val="14"/>
                <c:pt idx="0">
                  <c:v>13</c:v>
                </c:pt>
                <c:pt idx="1">
                  <c:v>6</c:v>
                </c:pt>
                <c:pt idx="2">
                  <c:v>9</c:v>
                </c:pt>
                <c:pt idx="3">
                  <c:v>9</c:v>
                </c:pt>
                <c:pt idx="4">
                  <c:v>10</c:v>
                </c:pt>
                <c:pt idx="5">
                  <c:v>10</c:v>
                </c:pt>
                <c:pt idx="6">
                  <c:v>17</c:v>
                </c:pt>
                <c:pt idx="7">
                  <c:v>31</c:v>
                </c:pt>
                <c:pt idx="8">
                  <c:v>33</c:v>
                </c:pt>
                <c:pt idx="9">
                  <c:v>40</c:v>
                </c:pt>
                <c:pt idx="10">
                  <c:v>49</c:v>
                </c:pt>
                <c:pt idx="11">
                  <c:v>52</c:v>
                </c:pt>
                <c:pt idx="12">
                  <c:v>55</c:v>
                </c:pt>
                <c:pt idx="13">
                  <c:v>72</c:v>
                </c:pt>
              </c:numCache>
            </c:numRef>
          </c:val>
        </c:ser>
        <c:axId val="79719424"/>
        <c:axId val="79725312"/>
      </c:barChart>
      <c:catAx>
        <c:axId val="79719424"/>
        <c:scaling>
          <c:orientation val="minMax"/>
        </c:scaling>
        <c:axPos val="l"/>
        <c:majorTickMark val="none"/>
        <c:tickLblPos val="nextTo"/>
        <c:txPr>
          <a:bodyPr/>
          <a:lstStyle/>
          <a:p>
            <a:pPr>
              <a:defRPr sz="1200"/>
            </a:pPr>
            <a:endParaRPr lang="en-US"/>
          </a:p>
        </c:txPr>
        <c:crossAx val="79725312"/>
        <c:crosses val="autoZero"/>
        <c:auto val="1"/>
        <c:lblAlgn val="ctr"/>
        <c:lblOffset val="100"/>
      </c:catAx>
      <c:valAx>
        <c:axId val="79725312"/>
        <c:scaling>
          <c:orientation val="minMax"/>
          <c:max val="100"/>
          <c:min val="0"/>
        </c:scaling>
        <c:axPos val="b"/>
        <c:majorGridlines/>
        <c:numFmt formatCode="General" sourceLinked="1"/>
        <c:majorTickMark val="none"/>
        <c:tickLblPos val="nextTo"/>
        <c:txPr>
          <a:bodyPr/>
          <a:lstStyle/>
          <a:p>
            <a:pPr>
              <a:defRPr sz="1200"/>
            </a:pPr>
            <a:endParaRPr lang="en-US"/>
          </a:p>
        </c:txPr>
        <c:crossAx val="79719424"/>
        <c:crosses val="autoZero"/>
        <c:crossBetween val="between"/>
        <c:majorUnit val="10"/>
      </c:valAx>
    </c:plotArea>
    <c:legend>
      <c:legendPos val="r"/>
    </c:legend>
    <c:plotVisOnly val="1"/>
    <c:dispBlanksAs val="gap"/>
  </c:chart>
  <c:txPr>
    <a:bodyPr/>
    <a:lstStyle/>
    <a:p>
      <a:pPr>
        <a:defRPr sz="18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plotArea>
      <c:layout>
        <c:manualLayout>
          <c:layoutTarget val="inner"/>
          <c:xMode val="edge"/>
          <c:yMode val="edge"/>
          <c:x val="0.21590422520714408"/>
          <c:y val="0"/>
          <c:w val="0.59164479440070028"/>
          <c:h val="0.82302449693788549"/>
        </c:manualLayout>
      </c:layout>
      <c:barChart>
        <c:barDir val="bar"/>
        <c:grouping val="clustered"/>
        <c:ser>
          <c:idx val="0"/>
          <c:order val="0"/>
          <c:tx>
            <c:strRef>
              <c:f>Sheet1!$B$1</c:f>
              <c:strCache>
                <c:ptCount val="1"/>
                <c:pt idx="0">
                  <c:v>Thai</c:v>
                </c:pt>
              </c:strCache>
            </c:strRef>
          </c:tx>
          <c:cat>
            <c:strRef>
              <c:f>Sheet1!$A$2:$A$9</c:f>
              <c:strCache>
                <c:ptCount val="8"/>
                <c:pt idx="0">
                  <c:v>None</c:v>
                </c:pt>
                <c:pt idx="1">
                  <c:v>Day time mosquitoes</c:v>
                </c:pt>
                <c:pt idx="2">
                  <c:v>Night time mosquitoes</c:v>
                </c:pt>
                <c:pt idx="3">
                  <c:v>Water</c:v>
                </c:pt>
                <c:pt idx="4">
                  <c:v>Food</c:v>
                </c:pt>
                <c:pt idx="5">
                  <c:v>Other infected people</c:v>
                </c:pt>
                <c:pt idx="6">
                  <c:v>Ducks</c:v>
                </c:pt>
                <c:pt idx="7">
                  <c:v>Chickens</c:v>
                </c:pt>
              </c:strCache>
            </c:strRef>
          </c:cat>
          <c:val>
            <c:numRef>
              <c:f>Sheet1!$B$2:$B$9</c:f>
              <c:numCache>
                <c:formatCode>General</c:formatCode>
                <c:ptCount val="8"/>
                <c:pt idx="0">
                  <c:v>0</c:v>
                </c:pt>
                <c:pt idx="1">
                  <c:v>1</c:v>
                </c:pt>
                <c:pt idx="2">
                  <c:v>0</c:v>
                </c:pt>
                <c:pt idx="3">
                  <c:v>6</c:v>
                </c:pt>
                <c:pt idx="4">
                  <c:v>14</c:v>
                </c:pt>
                <c:pt idx="5">
                  <c:v>63</c:v>
                </c:pt>
                <c:pt idx="6">
                  <c:v>98</c:v>
                </c:pt>
                <c:pt idx="7">
                  <c:v>99</c:v>
                </c:pt>
              </c:numCache>
            </c:numRef>
          </c:val>
        </c:ser>
        <c:ser>
          <c:idx val="1"/>
          <c:order val="1"/>
          <c:tx>
            <c:strRef>
              <c:f>Sheet1!$C$1</c:f>
              <c:strCache>
                <c:ptCount val="1"/>
                <c:pt idx="0">
                  <c:v>Migrants</c:v>
                </c:pt>
              </c:strCache>
            </c:strRef>
          </c:tx>
          <c:cat>
            <c:strRef>
              <c:f>Sheet1!$A$2:$A$9</c:f>
              <c:strCache>
                <c:ptCount val="8"/>
                <c:pt idx="0">
                  <c:v>None</c:v>
                </c:pt>
                <c:pt idx="1">
                  <c:v>Day time mosquitoes</c:v>
                </c:pt>
                <c:pt idx="2">
                  <c:v>Night time mosquitoes</c:v>
                </c:pt>
                <c:pt idx="3">
                  <c:v>Water</c:v>
                </c:pt>
                <c:pt idx="4">
                  <c:v>Food</c:v>
                </c:pt>
                <c:pt idx="5">
                  <c:v>Other infected people</c:v>
                </c:pt>
                <c:pt idx="6">
                  <c:v>Ducks</c:v>
                </c:pt>
                <c:pt idx="7">
                  <c:v>Chickens</c:v>
                </c:pt>
              </c:strCache>
            </c:strRef>
          </c:cat>
          <c:val>
            <c:numRef>
              <c:f>Sheet1!$C$2:$C$9</c:f>
              <c:numCache>
                <c:formatCode>General</c:formatCode>
                <c:ptCount val="8"/>
                <c:pt idx="0">
                  <c:v>9</c:v>
                </c:pt>
                <c:pt idx="1">
                  <c:v>11</c:v>
                </c:pt>
                <c:pt idx="2">
                  <c:v>12</c:v>
                </c:pt>
                <c:pt idx="3">
                  <c:v>16</c:v>
                </c:pt>
                <c:pt idx="4">
                  <c:v>19</c:v>
                </c:pt>
                <c:pt idx="5">
                  <c:v>39</c:v>
                </c:pt>
                <c:pt idx="6">
                  <c:v>69</c:v>
                </c:pt>
                <c:pt idx="7">
                  <c:v>73</c:v>
                </c:pt>
              </c:numCache>
            </c:numRef>
          </c:val>
        </c:ser>
        <c:axId val="79856768"/>
        <c:axId val="79858304"/>
      </c:barChart>
      <c:catAx>
        <c:axId val="79856768"/>
        <c:scaling>
          <c:orientation val="minMax"/>
        </c:scaling>
        <c:axPos val="l"/>
        <c:majorTickMark val="none"/>
        <c:tickLblPos val="nextTo"/>
        <c:txPr>
          <a:bodyPr/>
          <a:lstStyle/>
          <a:p>
            <a:pPr>
              <a:defRPr sz="1200"/>
            </a:pPr>
            <a:endParaRPr lang="en-US"/>
          </a:p>
        </c:txPr>
        <c:crossAx val="79858304"/>
        <c:crosses val="autoZero"/>
        <c:auto val="1"/>
        <c:lblAlgn val="ctr"/>
        <c:lblOffset val="100"/>
      </c:catAx>
      <c:valAx>
        <c:axId val="79858304"/>
        <c:scaling>
          <c:orientation val="minMax"/>
          <c:max val="100"/>
          <c:min val="0"/>
        </c:scaling>
        <c:axPos val="b"/>
        <c:majorGridlines/>
        <c:numFmt formatCode="General" sourceLinked="1"/>
        <c:majorTickMark val="none"/>
        <c:tickLblPos val="nextTo"/>
        <c:txPr>
          <a:bodyPr/>
          <a:lstStyle/>
          <a:p>
            <a:pPr>
              <a:defRPr sz="1200"/>
            </a:pPr>
            <a:endParaRPr lang="en-US"/>
          </a:p>
        </c:txPr>
        <c:crossAx val="79856768"/>
        <c:crosses val="autoZero"/>
        <c:crossBetween val="between"/>
        <c:majorUnit val="10"/>
      </c:valAx>
    </c:plotArea>
    <c:legend>
      <c:legendPos val="r"/>
    </c:legend>
    <c:plotVisOnly val="1"/>
    <c:dispBlanksAs val="gap"/>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plotArea>
      <c:layout>
        <c:manualLayout>
          <c:layoutTarget val="inner"/>
          <c:xMode val="edge"/>
          <c:yMode val="edge"/>
          <c:x val="0.31280788430858031"/>
          <c:y val="1.9230769230769305E-2"/>
          <c:w val="0.49637512222737018"/>
          <c:h val="0.84684812235009466"/>
        </c:manualLayout>
      </c:layout>
      <c:barChart>
        <c:barDir val="bar"/>
        <c:grouping val="clustered"/>
        <c:ser>
          <c:idx val="0"/>
          <c:order val="0"/>
          <c:tx>
            <c:strRef>
              <c:f>Sheet1!$B$1</c:f>
              <c:strCache>
                <c:ptCount val="1"/>
                <c:pt idx="0">
                  <c:v>Thai</c:v>
                </c:pt>
              </c:strCache>
            </c:strRef>
          </c:tx>
          <c:cat>
            <c:strRef>
              <c:f>Sheet1!$A$2:$A$16</c:f>
              <c:strCache>
                <c:ptCount val="15"/>
                <c:pt idx="0">
                  <c:v>None</c:v>
                </c:pt>
                <c:pt idx="1">
                  <c:v>Full cover clothing</c:v>
                </c:pt>
                <c:pt idx="2">
                  <c:v>Mosquito coil</c:v>
                </c:pt>
                <c:pt idx="3">
                  <c:v>Mosquito repellant</c:v>
                </c:pt>
                <c:pt idx="4">
                  <c:v>Don't let garbage accumulate</c:v>
                </c:pt>
                <c:pt idx="5">
                  <c:v>Cover water storage containers</c:v>
                </c:pt>
                <c:pt idx="6">
                  <c:v>No empty containers lying around</c:v>
                </c:pt>
                <c:pt idx="7">
                  <c:v>Residual spraying</c:v>
                </c:pt>
                <c:pt idx="8">
                  <c:v>Window screens</c:v>
                </c:pt>
                <c:pt idx="9">
                  <c:v>Mosquito nets</c:v>
                </c:pt>
                <c:pt idx="10">
                  <c:v>Avoid contact with infected person</c:v>
                </c:pt>
                <c:pt idx="11">
                  <c:v>Cough or sneeze in elbow</c:v>
                </c:pt>
                <c:pt idx="12">
                  <c:v>Wear facemask</c:v>
                </c:pt>
                <c:pt idx="13">
                  <c:v>Wash hands with soap</c:v>
                </c:pt>
                <c:pt idx="14">
                  <c:v>Don't eat uncooked poutlry or egg</c:v>
                </c:pt>
              </c:strCache>
            </c:strRef>
          </c:cat>
          <c:val>
            <c:numRef>
              <c:f>Sheet1!$B$2:$B$16</c:f>
              <c:numCache>
                <c:formatCode>General</c:formatCode>
                <c:ptCount val="15"/>
                <c:pt idx="0">
                  <c:v>0</c:v>
                </c:pt>
                <c:pt idx="1">
                  <c:v>22</c:v>
                </c:pt>
                <c:pt idx="4">
                  <c:v>8</c:v>
                </c:pt>
                <c:pt idx="5">
                  <c:v>2</c:v>
                </c:pt>
                <c:pt idx="7">
                  <c:v>1</c:v>
                </c:pt>
                <c:pt idx="8">
                  <c:v>1</c:v>
                </c:pt>
                <c:pt idx="9">
                  <c:v>9</c:v>
                </c:pt>
                <c:pt idx="10">
                  <c:v>63</c:v>
                </c:pt>
                <c:pt idx="11">
                  <c:v>72</c:v>
                </c:pt>
                <c:pt idx="12">
                  <c:v>88</c:v>
                </c:pt>
                <c:pt idx="13">
                  <c:v>87</c:v>
                </c:pt>
                <c:pt idx="14">
                  <c:v>92</c:v>
                </c:pt>
              </c:numCache>
            </c:numRef>
          </c:val>
        </c:ser>
        <c:ser>
          <c:idx val="1"/>
          <c:order val="1"/>
          <c:tx>
            <c:strRef>
              <c:f>Sheet1!$C$1</c:f>
              <c:strCache>
                <c:ptCount val="1"/>
                <c:pt idx="0">
                  <c:v>Migrants</c:v>
                </c:pt>
              </c:strCache>
            </c:strRef>
          </c:tx>
          <c:cat>
            <c:strRef>
              <c:f>Sheet1!$A$2:$A$16</c:f>
              <c:strCache>
                <c:ptCount val="15"/>
                <c:pt idx="0">
                  <c:v>None</c:v>
                </c:pt>
                <c:pt idx="1">
                  <c:v>Full cover clothing</c:v>
                </c:pt>
                <c:pt idx="2">
                  <c:v>Mosquito coil</c:v>
                </c:pt>
                <c:pt idx="3">
                  <c:v>Mosquito repellant</c:v>
                </c:pt>
                <c:pt idx="4">
                  <c:v>Don't let garbage accumulate</c:v>
                </c:pt>
                <c:pt idx="5">
                  <c:v>Cover water storage containers</c:v>
                </c:pt>
                <c:pt idx="6">
                  <c:v>No empty containers lying around</c:v>
                </c:pt>
                <c:pt idx="7">
                  <c:v>Residual spraying</c:v>
                </c:pt>
                <c:pt idx="8">
                  <c:v>Window screens</c:v>
                </c:pt>
                <c:pt idx="9">
                  <c:v>Mosquito nets</c:v>
                </c:pt>
                <c:pt idx="10">
                  <c:v>Avoid contact with infected person</c:v>
                </c:pt>
                <c:pt idx="11">
                  <c:v>Cough or sneeze in elbow</c:v>
                </c:pt>
                <c:pt idx="12">
                  <c:v>Wear facemask</c:v>
                </c:pt>
                <c:pt idx="13">
                  <c:v>Wash hands with soap</c:v>
                </c:pt>
                <c:pt idx="14">
                  <c:v>Don't eat uncooked poutlry or egg</c:v>
                </c:pt>
              </c:strCache>
            </c:strRef>
          </c:cat>
          <c:val>
            <c:numRef>
              <c:f>Sheet1!$C$2:$C$16</c:f>
              <c:numCache>
                <c:formatCode>General</c:formatCode>
                <c:ptCount val="15"/>
                <c:pt idx="0">
                  <c:v>7</c:v>
                </c:pt>
                <c:pt idx="1">
                  <c:v>12</c:v>
                </c:pt>
                <c:pt idx="2">
                  <c:v>13</c:v>
                </c:pt>
                <c:pt idx="3">
                  <c:v>13</c:v>
                </c:pt>
                <c:pt idx="4">
                  <c:v>14</c:v>
                </c:pt>
                <c:pt idx="5">
                  <c:v>15</c:v>
                </c:pt>
                <c:pt idx="6">
                  <c:v>15</c:v>
                </c:pt>
                <c:pt idx="7">
                  <c:v>15</c:v>
                </c:pt>
                <c:pt idx="8">
                  <c:v>17</c:v>
                </c:pt>
                <c:pt idx="9">
                  <c:v>20</c:v>
                </c:pt>
                <c:pt idx="10">
                  <c:v>50</c:v>
                </c:pt>
                <c:pt idx="11">
                  <c:v>53</c:v>
                </c:pt>
                <c:pt idx="12">
                  <c:v>66</c:v>
                </c:pt>
                <c:pt idx="13">
                  <c:v>74</c:v>
                </c:pt>
                <c:pt idx="14">
                  <c:v>82</c:v>
                </c:pt>
              </c:numCache>
            </c:numRef>
          </c:val>
        </c:ser>
        <c:axId val="79879168"/>
        <c:axId val="79901440"/>
      </c:barChart>
      <c:catAx>
        <c:axId val="79879168"/>
        <c:scaling>
          <c:orientation val="minMax"/>
        </c:scaling>
        <c:axPos val="l"/>
        <c:majorTickMark val="none"/>
        <c:tickLblPos val="nextTo"/>
        <c:txPr>
          <a:bodyPr/>
          <a:lstStyle/>
          <a:p>
            <a:pPr>
              <a:defRPr sz="1200"/>
            </a:pPr>
            <a:endParaRPr lang="en-US"/>
          </a:p>
        </c:txPr>
        <c:crossAx val="79901440"/>
        <c:crosses val="autoZero"/>
        <c:auto val="1"/>
        <c:lblAlgn val="ctr"/>
        <c:lblOffset val="100"/>
      </c:catAx>
      <c:valAx>
        <c:axId val="79901440"/>
        <c:scaling>
          <c:orientation val="minMax"/>
          <c:max val="100"/>
          <c:min val="0"/>
        </c:scaling>
        <c:axPos val="b"/>
        <c:majorGridlines/>
        <c:numFmt formatCode="General" sourceLinked="1"/>
        <c:majorTickMark val="none"/>
        <c:tickLblPos val="nextTo"/>
        <c:txPr>
          <a:bodyPr/>
          <a:lstStyle/>
          <a:p>
            <a:pPr>
              <a:defRPr sz="1200"/>
            </a:pPr>
            <a:endParaRPr lang="en-US"/>
          </a:p>
        </c:txPr>
        <c:crossAx val="79879168"/>
        <c:crosses val="autoZero"/>
        <c:crossBetween val="between"/>
        <c:majorUnit val="10"/>
      </c:valAx>
    </c:plotArea>
    <c:legend>
      <c:legendPos val="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dPt>
            <c:idx val="0"/>
            <c:spPr>
              <a:solidFill>
                <a:srgbClr val="9BBB59"/>
              </a:solidFill>
            </c:spPr>
          </c:dPt>
          <c:dPt>
            <c:idx val="1"/>
            <c:spPr>
              <a:solidFill>
                <a:srgbClr val="4F81BD"/>
              </a:solidFill>
            </c:spPr>
          </c:dPt>
          <c:dLbls>
            <c:dLbl>
              <c:idx val="0"/>
              <c:layout>
                <c:manualLayout>
                  <c:x val="-8.1570517970967926E-2"/>
                  <c:y val="0.26315789473684215"/>
                </c:manualLayout>
              </c:layout>
              <c:dLblPos val="bestFit"/>
              <c:showCatName val="1"/>
              <c:showPercent val="1"/>
            </c:dLbl>
            <c:dLbl>
              <c:idx val="1"/>
              <c:layout>
                <c:manualLayout>
                  <c:x val="2.7403449568804028E-2"/>
                  <c:y val="-0.162280701754386"/>
                </c:manualLayout>
              </c:layout>
              <c:showCatName val="1"/>
              <c:showPercent val="1"/>
            </c:dLbl>
            <c:dLbl>
              <c:idx val="2"/>
              <c:layout>
                <c:manualLayout>
                  <c:x val="-0.106000321388398"/>
                  <c:y val="4.2968642077635113E-3"/>
                </c:manualLayout>
              </c:layout>
              <c:dLblPos val="bestFit"/>
              <c:showCatName val="1"/>
              <c:showPercent val="1"/>
            </c:dLbl>
            <c:txPr>
              <a:bodyPr/>
              <a:lstStyle/>
              <a:p>
                <a:pPr>
                  <a:defRPr sz="1200" b="1"/>
                </a:pPr>
                <a:endParaRPr lang="en-US"/>
              </a:p>
            </c:txPr>
            <c:dLblPos val="inEnd"/>
            <c:showCatName val="1"/>
            <c:showPercent val="1"/>
          </c:dLbls>
          <c:cat>
            <c:strRef>
              <c:f>Sheet1!$A$2:$A$3</c:f>
              <c:strCache>
                <c:ptCount val="2"/>
                <c:pt idx="0">
                  <c:v>Burmese</c:v>
                </c:pt>
                <c:pt idx="1">
                  <c:v>Mon</c:v>
                </c:pt>
              </c:strCache>
            </c:strRef>
          </c:cat>
          <c:val>
            <c:numRef>
              <c:f>Sheet1!$B$2:$B$3</c:f>
              <c:numCache>
                <c:formatCode>General</c:formatCode>
                <c:ptCount val="2"/>
                <c:pt idx="0">
                  <c:v>57</c:v>
                </c:pt>
                <c:pt idx="1">
                  <c:v>43</c:v>
                </c:pt>
              </c:numCache>
            </c:numRef>
          </c:val>
        </c:ser>
        <c:firstSliceAng val="0"/>
      </c:pieChart>
    </c:plotArea>
    <c:plotVisOnly val="1"/>
    <c:dispBlanksAs val="zero"/>
  </c:chart>
  <c:txPr>
    <a:bodyPr/>
    <a:lstStyle/>
    <a:p>
      <a:pPr>
        <a:defRPr sz="1800"/>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4.0878427430613914E-2"/>
                  <c:y val="0"/>
                </c:manualLayout>
              </c:layout>
              <c:dLblPos val="bestFit"/>
              <c:showCatName val="1"/>
              <c:showPercent val="1"/>
            </c:dLbl>
            <c:dLbl>
              <c:idx val="1"/>
              <c:layout>
                <c:manualLayout>
                  <c:x val="-6.6101558733729715E-3"/>
                  <c:y val="-4.3859649122806998E-3"/>
                </c:manualLayout>
              </c:layout>
              <c:showCatName val="1"/>
              <c:showPercent val="1"/>
            </c:dLbl>
            <c:dLbl>
              <c:idx val="2"/>
              <c:layout>
                <c:manualLayout>
                  <c:x val="-0.106000321388398"/>
                  <c:y val="4.2968642077635113E-3"/>
                </c:manualLayout>
              </c:layout>
              <c:dLblPos val="bestFit"/>
              <c:showCatName val="1"/>
              <c:showPercent val="1"/>
            </c:dLbl>
            <c:txPr>
              <a:bodyPr/>
              <a:lstStyle/>
              <a:p>
                <a:pPr>
                  <a:defRPr sz="1200" b="1"/>
                </a:pPr>
                <a:endParaRPr lang="en-US"/>
              </a:p>
            </c:txPr>
            <c:dLblPos val="inEnd"/>
            <c:showCatName val="1"/>
            <c:showPercent val="1"/>
          </c:dLbls>
          <c:cat>
            <c:strRef>
              <c:f>Sheet1!$A$2:$A$4</c:f>
              <c:strCache>
                <c:ptCount val="3"/>
                <c:pt idx="0">
                  <c:v>No screens</c:v>
                </c:pt>
                <c:pt idx="1">
                  <c:v>Some screens</c:v>
                </c:pt>
                <c:pt idx="2">
                  <c:v>All have screens</c:v>
                </c:pt>
              </c:strCache>
            </c:strRef>
          </c:cat>
          <c:val>
            <c:numRef>
              <c:f>Sheet1!$B$2:$B$4</c:f>
              <c:numCache>
                <c:formatCode>General</c:formatCode>
                <c:ptCount val="3"/>
                <c:pt idx="0">
                  <c:v>46</c:v>
                </c:pt>
                <c:pt idx="1">
                  <c:v>11</c:v>
                </c:pt>
                <c:pt idx="2">
                  <c:v>43</c:v>
                </c:pt>
              </c:numCache>
            </c:numRef>
          </c:val>
        </c:ser>
        <c:firstSliceAng val="0"/>
      </c:pieChart>
    </c:plotArea>
    <c:plotVisOnly val="1"/>
    <c:dispBlanksAs val="zero"/>
  </c:chart>
  <c:txPr>
    <a:bodyPr/>
    <a:lstStyle/>
    <a:p>
      <a:pPr>
        <a:defRPr sz="1800"/>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0.27884969735926041"/>
                  <c:y val="0"/>
                </c:manualLayout>
              </c:layout>
              <c:dLblPos val="bestFit"/>
              <c:showCatName val="1"/>
              <c:showPercent val="1"/>
            </c:dLbl>
            <c:dLbl>
              <c:idx val="1"/>
              <c:layout>
                <c:manualLayout>
                  <c:x val="-0.24130403342439416"/>
                  <c:y val="1.8110236220472502E-3"/>
                </c:manualLayout>
              </c:layout>
              <c:showCatName val="1"/>
              <c:showPercent val="1"/>
            </c:dLbl>
            <c:dLbl>
              <c:idx val="2"/>
              <c:layout>
                <c:manualLayout>
                  <c:x val="0.30216267609406133"/>
                  <c:y val="4.2968642077635191E-3"/>
                </c:manualLayout>
              </c:layout>
              <c:dLblPos val="bestFit"/>
              <c:showCatName val="1"/>
              <c:showPercent val="1"/>
            </c:dLbl>
            <c:txPr>
              <a:bodyPr/>
              <a:lstStyle/>
              <a:p>
                <a:pPr>
                  <a:defRPr sz="1200" b="1"/>
                </a:pPr>
                <a:endParaRPr lang="en-US"/>
              </a:p>
            </c:txPr>
            <c:dLblPos val="inEnd"/>
            <c:showCatName val="1"/>
            <c:showPercent val="1"/>
          </c:dLbls>
          <c:cat>
            <c:strRef>
              <c:f>Sheet1!$A$2:$A$4</c:f>
              <c:strCache>
                <c:ptCount val="3"/>
                <c:pt idx="0">
                  <c:v>No screens</c:v>
                </c:pt>
                <c:pt idx="1">
                  <c:v>Some screens</c:v>
                </c:pt>
                <c:pt idx="2">
                  <c:v>All have screens</c:v>
                </c:pt>
              </c:strCache>
            </c:strRef>
          </c:cat>
          <c:val>
            <c:numRef>
              <c:f>Sheet1!$B$2:$B$4</c:f>
              <c:numCache>
                <c:formatCode>General</c:formatCode>
                <c:ptCount val="3"/>
                <c:pt idx="0">
                  <c:v>98</c:v>
                </c:pt>
                <c:pt idx="1">
                  <c:v>1</c:v>
                </c:pt>
                <c:pt idx="2">
                  <c:v>1</c:v>
                </c:pt>
              </c:numCache>
            </c:numRef>
          </c:val>
        </c:ser>
        <c:firstSliceAng val="0"/>
      </c:pieChart>
    </c:plotArea>
    <c:plotVisOnly val="1"/>
    <c:dispBlanksAs val="zero"/>
  </c:chart>
  <c:txPr>
    <a:bodyPr/>
    <a:lstStyle/>
    <a:p>
      <a:pPr>
        <a:defRPr sz="1800"/>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16"/>
          <c:y val="0.207827047934798"/>
          <c:w val="0.48643732033496417"/>
          <c:h val="0.643571296751969"/>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0.17340725266484608"/>
                  <c:y val="0"/>
                </c:manualLayout>
              </c:layout>
              <c:dLblPos val="bestFit"/>
              <c:showCatName val="1"/>
              <c:showPercent val="1"/>
            </c:dLbl>
            <c:dLbl>
              <c:idx val="1"/>
              <c:layout>
                <c:manualLayout>
                  <c:x val="8.5226578820504648E-2"/>
                  <c:y val="1.8110236220472502E-3"/>
                </c:manualLayout>
              </c:layout>
              <c:showCatName val="1"/>
              <c:showPercent val="1"/>
            </c:dLbl>
            <c:dLbl>
              <c:idx val="2"/>
              <c:layout>
                <c:manualLayout>
                  <c:x val="-0.13321120574214013"/>
                  <c:y val="-0.10483181378643502"/>
                </c:manualLayout>
              </c:layout>
              <c:dLblPos val="bestFit"/>
              <c:showCatName val="1"/>
              <c:showPercent val="1"/>
            </c:dLbl>
            <c:txPr>
              <a:bodyPr/>
              <a:lstStyle/>
              <a:p>
                <a:pPr>
                  <a:defRPr sz="1600" b="1"/>
                </a:pPr>
                <a:endParaRPr lang="en-US"/>
              </a:p>
            </c:txPr>
            <c:dLblPos val="inEnd"/>
            <c:showCatName val="1"/>
            <c:showPercent val="1"/>
          </c:dLbls>
          <c:cat>
            <c:strRef>
              <c:f>Sheet1!$A$2:$A$4</c:f>
              <c:strCache>
                <c:ptCount val="3"/>
                <c:pt idx="0">
                  <c:v>Many</c:v>
                </c:pt>
                <c:pt idx="1">
                  <c:v>Few</c:v>
                </c:pt>
                <c:pt idx="2">
                  <c:v>None</c:v>
                </c:pt>
              </c:strCache>
            </c:strRef>
          </c:cat>
          <c:val>
            <c:numRef>
              <c:f>Sheet1!$B$2:$B$4</c:f>
              <c:numCache>
                <c:formatCode>General</c:formatCode>
                <c:ptCount val="3"/>
                <c:pt idx="0">
                  <c:v>2</c:v>
                </c:pt>
                <c:pt idx="1">
                  <c:v>9</c:v>
                </c:pt>
                <c:pt idx="2">
                  <c:v>89</c:v>
                </c:pt>
              </c:numCache>
            </c:numRef>
          </c:val>
        </c:ser>
        <c:firstSliceAng val="0"/>
      </c:pieChart>
    </c:plotArea>
    <c:plotVisOnly val="1"/>
    <c:dispBlanksAs val="zero"/>
  </c:chart>
  <c:txPr>
    <a:bodyPr/>
    <a:lstStyle/>
    <a:p>
      <a:pPr>
        <a:defRPr sz="1800"/>
      </a:pPr>
      <a:endParaRPr lang="en-U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16"/>
          <c:y val="0.207827047934798"/>
          <c:w val="0.48643732033496517"/>
          <c:h val="0.643571296751969"/>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3.0550109807702598E-2"/>
                  <c:y val="0.17982456140350889"/>
                </c:manualLayout>
              </c:layout>
              <c:dLblPos val="bestFit"/>
              <c:showCatName val="1"/>
              <c:showPercent val="1"/>
            </c:dLbl>
            <c:dLbl>
              <c:idx val="1"/>
              <c:layout>
                <c:manualLayout>
                  <c:x val="8.8627939364722672E-2"/>
                  <c:y val="-0.29204862550076016"/>
                </c:manualLayout>
              </c:layout>
              <c:showCatName val="1"/>
              <c:showPercent val="1"/>
            </c:dLbl>
            <c:dLbl>
              <c:idx val="2"/>
              <c:layout>
                <c:manualLayout>
                  <c:x val="3.0054100380309614E-2"/>
                  <c:y val="5.3062923055670827E-2"/>
                </c:manualLayout>
              </c:layout>
              <c:dLblPos val="bestFit"/>
              <c:showCatName val="1"/>
              <c:showPercent val="1"/>
            </c:dLbl>
            <c:txPr>
              <a:bodyPr/>
              <a:lstStyle/>
              <a:p>
                <a:pPr>
                  <a:defRPr sz="1600" b="1"/>
                </a:pPr>
                <a:endParaRPr lang="en-US"/>
              </a:p>
            </c:txPr>
            <c:dLblPos val="inEnd"/>
            <c:showCatName val="1"/>
            <c:showPercent val="1"/>
          </c:dLbls>
          <c:cat>
            <c:strRef>
              <c:f>Sheet1!$A$2:$A$3</c:f>
              <c:strCache>
                <c:ptCount val="2"/>
                <c:pt idx="0">
                  <c:v>Many</c:v>
                </c:pt>
                <c:pt idx="1">
                  <c:v>Few</c:v>
                </c:pt>
              </c:strCache>
            </c:strRef>
          </c:cat>
          <c:val>
            <c:numRef>
              <c:f>Sheet1!$B$2:$B$3</c:f>
              <c:numCache>
                <c:formatCode>General</c:formatCode>
                <c:ptCount val="2"/>
                <c:pt idx="0">
                  <c:v>53</c:v>
                </c:pt>
                <c:pt idx="1">
                  <c:v>47</c:v>
                </c:pt>
              </c:numCache>
            </c:numRef>
          </c:val>
        </c:ser>
        <c:firstSliceAng val="0"/>
      </c:pieChart>
    </c:plotArea>
    <c:plotVisOnly val="1"/>
    <c:dispBlanksAs val="zero"/>
  </c:chart>
  <c:txPr>
    <a:bodyPr/>
    <a:lstStyle/>
    <a:p>
      <a:pPr>
        <a:defRPr sz="1800"/>
      </a:pPr>
      <a:endParaRPr lang="en-US"/>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16"/>
          <c:y val="0.207827047934798"/>
          <c:w val="0.48643732033496417"/>
          <c:h val="0.643571296751969"/>
        </c:manualLayout>
      </c:layout>
      <c:pieChart>
        <c:varyColors val="1"/>
        <c:ser>
          <c:idx val="0"/>
          <c:order val="0"/>
          <c:tx>
            <c:strRef>
              <c:f>Sheet1!$B$1</c:f>
              <c:strCache>
                <c:ptCount val="1"/>
                <c:pt idx="0">
                  <c:v>All of it</c:v>
                </c:pt>
              </c:strCache>
            </c:strRef>
          </c:tx>
          <c:explosion val="1"/>
          <c:dPt>
            <c:idx val="0"/>
            <c:spPr>
              <a:solidFill>
                <a:srgbClr val="C00000"/>
              </a:solidFill>
            </c:spPr>
          </c:dPt>
          <c:dPt>
            <c:idx val="1"/>
            <c:spPr>
              <a:solidFill>
                <a:srgbClr val="4F81BD"/>
              </a:solidFill>
            </c:spPr>
          </c:dPt>
          <c:dLbls>
            <c:dLbl>
              <c:idx val="0"/>
              <c:layout>
                <c:manualLayout>
                  <c:x val="-8.4971878515185728E-2"/>
                  <c:y val="4.3859649122806998E-3"/>
                </c:manualLayout>
              </c:layout>
              <c:dLblPos val="bestFit"/>
              <c:showCatName val="1"/>
              <c:showPercent val="1"/>
            </c:dLbl>
            <c:dLbl>
              <c:idx val="1"/>
              <c:layout>
                <c:manualLayout>
                  <c:x val="-4.0623761315549817E-2"/>
                  <c:y val="-8.1522309711286406E-2"/>
                </c:manualLayout>
              </c:layout>
              <c:showCatName val="1"/>
              <c:showPercent val="1"/>
            </c:dLbl>
            <c:dLbl>
              <c:idx val="2"/>
              <c:layout>
                <c:manualLayout>
                  <c:x val="4.025818201296269E-2"/>
                  <c:y val="5.3062923055670827E-2"/>
                </c:manualLayout>
              </c:layout>
              <c:dLblPos val="bestFit"/>
              <c:showCatName val="1"/>
              <c:showPercent val="1"/>
            </c:dLbl>
            <c:txPr>
              <a:bodyPr/>
              <a:lstStyle/>
              <a:p>
                <a:pPr>
                  <a:defRPr sz="1600" b="1"/>
                </a:pPr>
                <a:endParaRPr lang="en-US"/>
              </a:p>
            </c:txPr>
            <c:dLblPos val="inEnd"/>
            <c:showCatName val="1"/>
            <c:showPercent val="1"/>
          </c:dLbls>
          <c:cat>
            <c:strRef>
              <c:f>Sheet1!$A$2:$A$4</c:f>
              <c:strCache>
                <c:ptCount val="3"/>
                <c:pt idx="0">
                  <c:v>Many</c:v>
                </c:pt>
                <c:pt idx="1">
                  <c:v>Few</c:v>
                </c:pt>
                <c:pt idx="2">
                  <c:v>None</c:v>
                </c:pt>
              </c:strCache>
            </c:strRef>
          </c:cat>
          <c:val>
            <c:numRef>
              <c:f>Sheet1!$B$2:$B$4</c:f>
              <c:numCache>
                <c:formatCode>General</c:formatCode>
                <c:ptCount val="3"/>
                <c:pt idx="0">
                  <c:v>2</c:v>
                </c:pt>
                <c:pt idx="1">
                  <c:v>29</c:v>
                </c:pt>
                <c:pt idx="2">
                  <c:v>69</c:v>
                </c:pt>
              </c:numCache>
            </c:numRef>
          </c:val>
        </c:ser>
        <c:firstSliceAng val="0"/>
      </c:pieChart>
    </c:plotArea>
    <c:plotVisOnly val="1"/>
    <c:dispBlanksAs val="zero"/>
  </c:chart>
  <c:txPr>
    <a:bodyPr/>
    <a:lstStyle/>
    <a:p>
      <a:pPr>
        <a:defRPr sz="1800"/>
      </a:pPr>
      <a:endParaRPr lang="en-US"/>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29516115485564315"/>
          <c:y val="4.2635658914728834E-2"/>
          <c:w val="0.60393884514435703"/>
          <c:h val="0.67799121040102983"/>
        </c:manualLayout>
      </c:layout>
      <c:barChart>
        <c:barDir val="bar"/>
        <c:grouping val="clustered"/>
        <c:ser>
          <c:idx val="0"/>
          <c:order val="0"/>
          <c:tx>
            <c:strRef>
              <c:f>Sheet1!$B$1</c:f>
              <c:strCache>
                <c:ptCount val="1"/>
                <c:pt idx="0">
                  <c:v>Thai</c:v>
                </c:pt>
              </c:strCache>
            </c:strRef>
          </c:tx>
          <c:dLbls>
            <c:showVal val="1"/>
          </c:dLbls>
          <c:cat>
            <c:strRef>
              <c:f>Sheet1!$A$2:$A$4</c:f>
              <c:strCache>
                <c:ptCount val="3"/>
                <c:pt idx="0">
                  <c:v>Mosquito net</c:v>
                </c:pt>
                <c:pt idx="1">
                  <c:v>Mosquito repellant</c:v>
                </c:pt>
                <c:pt idx="2">
                  <c:v>Mosquito coil</c:v>
                </c:pt>
              </c:strCache>
            </c:strRef>
          </c:cat>
          <c:val>
            <c:numRef>
              <c:f>Sheet1!$B$2:$B$4</c:f>
              <c:numCache>
                <c:formatCode>General</c:formatCode>
                <c:ptCount val="3"/>
                <c:pt idx="0">
                  <c:v>25</c:v>
                </c:pt>
                <c:pt idx="1">
                  <c:v>41</c:v>
                </c:pt>
                <c:pt idx="2">
                  <c:v>42</c:v>
                </c:pt>
              </c:numCache>
            </c:numRef>
          </c:val>
        </c:ser>
        <c:ser>
          <c:idx val="1"/>
          <c:order val="1"/>
          <c:tx>
            <c:strRef>
              <c:f>Sheet1!$C$1</c:f>
              <c:strCache>
                <c:ptCount val="1"/>
                <c:pt idx="0">
                  <c:v>Migrants</c:v>
                </c:pt>
              </c:strCache>
            </c:strRef>
          </c:tx>
          <c:spPr>
            <a:solidFill>
              <a:schemeClr val="accent2"/>
            </a:solidFill>
          </c:spPr>
          <c:dLbls>
            <c:showVal val="1"/>
          </c:dLbls>
          <c:cat>
            <c:strRef>
              <c:f>Sheet1!$A$2:$A$4</c:f>
              <c:strCache>
                <c:ptCount val="3"/>
                <c:pt idx="0">
                  <c:v>Mosquito net</c:v>
                </c:pt>
                <c:pt idx="1">
                  <c:v>Mosquito repellant</c:v>
                </c:pt>
                <c:pt idx="2">
                  <c:v>Mosquito coil</c:v>
                </c:pt>
              </c:strCache>
            </c:strRef>
          </c:cat>
          <c:val>
            <c:numRef>
              <c:f>Sheet1!$C$2:$C$4</c:f>
              <c:numCache>
                <c:formatCode>General</c:formatCode>
                <c:ptCount val="3"/>
                <c:pt idx="0">
                  <c:v>85</c:v>
                </c:pt>
                <c:pt idx="1">
                  <c:v>29</c:v>
                </c:pt>
                <c:pt idx="2">
                  <c:v>62</c:v>
                </c:pt>
              </c:numCache>
            </c:numRef>
          </c:val>
        </c:ser>
        <c:axId val="82408960"/>
        <c:axId val="82410496"/>
      </c:barChart>
      <c:catAx>
        <c:axId val="82408960"/>
        <c:scaling>
          <c:orientation val="minMax"/>
        </c:scaling>
        <c:axPos val="l"/>
        <c:majorTickMark val="none"/>
        <c:tickLblPos val="nextTo"/>
        <c:txPr>
          <a:bodyPr/>
          <a:lstStyle/>
          <a:p>
            <a:pPr>
              <a:defRPr sz="1200" baseline="0"/>
            </a:pPr>
            <a:endParaRPr lang="en-US"/>
          </a:p>
        </c:txPr>
        <c:crossAx val="82410496"/>
        <c:crosses val="autoZero"/>
        <c:auto val="1"/>
        <c:lblAlgn val="ctr"/>
        <c:lblOffset val="100"/>
      </c:catAx>
      <c:valAx>
        <c:axId val="82410496"/>
        <c:scaling>
          <c:orientation val="minMax"/>
          <c:max val="100"/>
          <c:min val="0"/>
        </c:scaling>
        <c:axPos val="b"/>
        <c:majorGridlines/>
        <c:numFmt formatCode="General" sourceLinked="1"/>
        <c:majorTickMark val="none"/>
        <c:tickLblPos val="nextTo"/>
        <c:txPr>
          <a:bodyPr/>
          <a:lstStyle/>
          <a:p>
            <a:pPr>
              <a:defRPr sz="1400"/>
            </a:pPr>
            <a:endParaRPr lang="en-US"/>
          </a:p>
        </c:txPr>
        <c:crossAx val="82408960"/>
        <c:crosses val="autoZero"/>
        <c:crossBetween val="between"/>
        <c:majorUnit val="20"/>
      </c:valAx>
      <c:spPr>
        <a:ln>
          <a:solidFill>
            <a:schemeClr val="tx1">
              <a:lumMod val="65000"/>
              <a:lumOff val="35000"/>
            </a:schemeClr>
          </a:solidFill>
        </a:ln>
      </c:spPr>
    </c:plotArea>
    <c:legend>
      <c:legendPos val="b"/>
    </c:legend>
    <c:plotVisOnly val="1"/>
    <c:dispBlanksAs val="gap"/>
  </c:chart>
  <c:txPr>
    <a:bodyPr/>
    <a:lstStyle/>
    <a:p>
      <a:pPr>
        <a:defRPr sz="18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46202782152231014"/>
          <c:y val="4.2635658914728834E-2"/>
          <c:w val="0.48249711286089214"/>
          <c:h val="0.67894005981810779"/>
        </c:manualLayout>
      </c:layout>
      <c:barChart>
        <c:barDir val="bar"/>
        <c:grouping val="clustered"/>
        <c:ser>
          <c:idx val="0"/>
          <c:order val="0"/>
          <c:tx>
            <c:strRef>
              <c:f>Sheet1!$B$1</c:f>
              <c:strCache>
                <c:ptCount val="1"/>
                <c:pt idx="0">
                  <c:v>Thai</c:v>
                </c:pt>
              </c:strCache>
            </c:strRef>
          </c:tx>
          <c:dLbls>
            <c:showVal val="1"/>
          </c:dLbls>
          <c:cat>
            <c:strRef>
              <c:f>Sheet1!$A$2:$A$4</c:f>
              <c:strCache>
                <c:ptCount val="3"/>
                <c:pt idx="0">
                  <c:v>Good condition with no holes or tears</c:v>
                </c:pt>
                <c:pt idx="1">
                  <c:v>Moderate condition with some smaller holes</c:v>
                </c:pt>
                <c:pt idx="2">
                  <c:v>Bad condition with large holes or tears</c:v>
                </c:pt>
              </c:strCache>
            </c:strRef>
          </c:cat>
          <c:val>
            <c:numRef>
              <c:f>Sheet1!$B$2:$B$4</c:f>
              <c:numCache>
                <c:formatCode>General</c:formatCode>
                <c:ptCount val="3"/>
                <c:pt idx="0">
                  <c:v>92</c:v>
                </c:pt>
                <c:pt idx="1">
                  <c:v>8</c:v>
                </c:pt>
                <c:pt idx="2">
                  <c:v>0</c:v>
                </c:pt>
              </c:numCache>
            </c:numRef>
          </c:val>
        </c:ser>
        <c:ser>
          <c:idx val="1"/>
          <c:order val="1"/>
          <c:tx>
            <c:strRef>
              <c:f>Sheet1!$C$1</c:f>
              <c:strCache>
                <c:ptCount val="1"/>
                <c:pt idx="0">
                  <c:v>Migrants</c:v>
                </c:pt>
              </c:strCache>
            </c:strRef>
          </c:tx>
          <c:spPr>
            <a:solidFill>
              <a:schemeClr val="accent2"/>
            </a:solidFill>
          </c:spPr>
          <c:dLbls>
            <c:showVal val="1"/>
          </c:dLbls>
          <c:cat>
            <c:strRef>
              <c:f>Sheet1!$A$2:$A$4</c:f>
              <c:strCache>
                <c:ptCount val="3"/>
                <c:pt idx="0">
                  <c:v>Good condition with no holes or tears</c:v>
                </c:pt>
                <c:pt idx="1">
                  <c:v>Moderate condition with some smaller holes</c:v>
                </c:pt>
                <c:pt idx="2">
                  <c:v>Bad condition with large holes or tears</c:v>
                </c:pt>
              </c:strCache>
            </c:strRef>
          </c:cat>
          <c:val>
            <c:numRef>
              <c:f>Sheet1!$C$2:$C$4</c:f>
              <c:numCache>
                <c:formatCode>General</c:formatCode>
                <c:ptCount val="3"/>
                <c:pt idx="0">
                  <c:v>89</c:v>
                </c:pt>
                <c:pt idx="1">
                  <c:v>10</c:v>
                </c:pt>
                <c:pt idx="2">
                  <c:v>1</c:v>
                </c:pt>
              </c:numCache>
            </c:numRef>
          </c:val>
        </c:ser>
        <c:axId val="82455168"/>
        <c:axId val="82461056"/>
      </c:barChart>
      <c:catAx>
        <c:axId val="82455168"/>
        <c:scaling>
          <c:orientation val="minMax"/>
        </c:scaling>
        <c:axPos val="l"/>
        <c:majorTickMark val="none"/>
        <c:tickLblPos val="nextTo"/>
        <c:txPr>
          <a:bodyPr/>
          <a:lstStyle/>
          <a:p>
            <a:pPr>
              <a:defRPr sz="1200" baseline="0"/>
            </a:pPr>
            <a:endParaRPr lang="en-US"/>
          </a:p>
        </c:txPr>
        <c:crossAx val="82461056"/>
        <c:crosses val="autoZero"/>
        <c:auto val="1"/>
        <c:lblAlgn val="ctr"/>
        <c:lblOffset val="100"/>
      </c:catAx>
      <c:valAx>
        <c:axId val="82461056"/>
        <c:scaling>
          <c:orientation val="minMax"/>
          <c:max val="100"/>
          <c:min val="0"/>
        </c:scaling>
        <c:axPos val="b"/>
        <c:majorGridlines/>
        <c:numFmt formatCode="General" sourceLinked="1"/>
        <c:majorTickMark val="none"/>
        <c:tickLblPos val="nextTo"/>
        <c:txPr>
          <a:bodyPr/>
          <a:lstStyle/>
          <a:p>
            <a:pPr>
              <a:defRPr sz="1400"/>
            </a:pPr>
            <a:endParaRPr lang="en-US"/>
          </a:p>
        </c:txPr>
        <c:crossAx val="82455168"/>
        <c:crosses val="autoZero"/>
        <c:crossBetween val="between"/>
        <c:majorUnit val="20"/>
      </c:valAx>
      <c:spPr>
        <a:ln>
          <a:solidFill>
            <a:schemeClr val="tx1">
              <a:lumMod val="65000"/>
              <a:lumOff val="35000"/>
            </a:schemeClr>
          </a:solidFill>
        </a:ln>
      </c:spPr>
    </c:plotArea>
    <c:legend>
      <c:legendPos val="b"/>
    </c:legend>
    <c:plotVisOnly val="1"/>
    <c:dispBlanksAs val="gap"/>
  </c:chart>
  <c:txPr>
    <a:bodyPr/>
    <a:lstStyle/>
    <a:p>
      <a:pPr>
        <a:defRPr sz="18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stacked"/>
        <c:ser>
          <c:idx val="0"/>
          <c:order val="0"/>
          <c:tx>
            <c:strRef>
              <c:f>Sheet1!$B$1</c:f>
              <c:strCache>
                <c:ptCount val="1"/>
                <c:pt idx="0">
                  <c:v>Always</c:v>
                </c:pt>
              </c:strCache>
            </c:strRef>
          </c:tx>
          <c:spPr>
            <a:solidFill>
              <a:schemeClr val="accent3">
                <a:lumMod val="75000"/>
              </a:schemeClr>
            </a:solidFill>
          </c:spPr>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Sheet1!$B$2:$B$7</c:f>
              <c:numCache>
                <c:formatCode>General</c:formatCode>
                <c:ptCount val="6"/>
                <c:pt idx="0">
                  <c:v>0</c:v>
                </c:pt>
                <c:pt idx="1">
                  <c:v>9</c:v>
                </c:pt>
                <c:pt idx="2">
                  <c:v>17</c:v>
                </c:pt>
                <c:pt idx="3">
                  <c:v>20</c:v>
                </c:pt>
                <c:pt idx="4">
                  <c:v>85</c:v>
                </c:pt>
                <c:pt idx="5">
                  <c:v>90</c:v>
                </c:pt>
              </c:numCache>
            </c:numRef>
          </c:val>
        </c:ser>
        <c:ser>
          <c:idx val="1"/>
          <c:order val="1"/>
          <c:tx>
            <c:strRef>
              <c:f>Sheet1!$C$1</c:f>
              <c:strCache>
                <c:ptCount val="1"/>
                <c:pt idx="0">
                  <c:v>Sometimes</c:v>
                </c:pt>
              </c:strCache>
            </c:strRef>
          </c:tx>
          <c:spPr>
            <a:solidFill>
              <a:schemeClr val="accent1"/>
            </a:solidFill>
          </c:spPr>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Sheet1!$C$2:$C$7</c:f>
              <c:numCache>
                <c:formatCode>General</c:formatCode>
                <c:ptCount val="6"/>
                <c:pt idx="0">
                  <c:v>0</c:v>
                </c:pt>
                <c:pt idx="1">
                  <c:v>25</c:v>
                </c:pt>
                <c:pt idx="2">
                  <c:v>21</c:v>
                </c:pt>
                <c:pt idx="3">
                  <c:v>3</c:v>
                </c:pt>
                <c:pt idx="4">
                  <c:v>14</c:v>
                </c:pt>
                <c:pt idx="5">
                  <c:v>6</c:v>
                </c:pt>
              </c:numCache>
            </c:numRef>
          </c:val>
        </c:ser>
        <c:ser>
          <c:idx val="2"/>
          <c:order val="2"/>
          <c:tx>
            <c:strRef>
              <c:f>Sheet1!$D$1</c:f>
              <c:strCache>
                <c:ptCount val="1"/>
                <c:pt idx="0">
                  <c:v>Seldom / Never</c:v>
                </c:pt>
              </c:strCache>
            </c:strRef>
          </c:tx>
          <c:spPr>
            <a:solidFill>
              <a:srgbClr val="C00000"/>
            </a:solidFill>
          </c:spPr>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Sheet1!$D$2:$D$7</c:f>
              <c:numCache>
                <c:formatCode>General</c:formatCode>
                <c:ptCount val="6"/>
                <c:pt idx="0">
                  <c:v>100</c:v>
                </c:pt>
                <c:pt idx="1">
                  <c:v>66</c:v>
                </c:pt>
                <c:pt idx="2">
                  <c:v>62</c:v>
                </c:pt>
                <c:pt idx="3">
                  <c:v>77</c:v>
                </c:pt>
                <c:pt idx="4">
                  <c:v>1</c:v>
                </c:pt>
                <c:pt idx="5">
                  <c:v>4</c:v>
                </c:pt>
              </c:numCache>
            </c:numRef>
          </c:val>
        </c:ser>
        <c:overlap val="100"/>
        <c:axId val="82588800"/>
        <c:axId val="82590336"/>
      </c:barChart>
      <c:catAx>
        <c:axId val="82588800"/>
        <c:scaling>
          <c:orientation val="minMax"/>
        </c:scaling>
        <c:axPos val="l"/>
        <c:majorTickMark val="none"/>
        <c:tickLblPos val="nextTo"/>
        <c:txPr>
          <a:bodyPr/>
          <a:lstStyle/>
          <a:p>
            <a:pPr>
              <a:defRPr sz="1200" baseline="0"/>
            </a:pPr>
            <a:endParaRPr lang="en-US"/>
          </a:p>
        </c:txPr>
        <c:crossAx val="82590336"/>
        <c:crosses val="autoZero"/>
        <c:auto val="1"/>
        <c:lblAlgn val="ctr"/>
        <c:lblOffset val="100"/>
      </c:catAx>
      <c:valAx>
        <c:axId val="82590336"/>
        <c:scaling>
          <c:orientation val="minMax"/>
          <c:max val="100"/>
          <c:min val="0"/>
        </c:scaling>
        <c:axPos val="b"/>
        <c:majorGridlines/>
        <c:numFmt formatCode="General" sourceLinked="0"/>
        <c:majorTickMark val="none"/>
        <c:tickLblPos val="nextTo"/>
        <c:txPr>
          <a:bodyPr/>
          <a:lstStyle/>
          <a:p>
            <a:pPr>
              <a:defRPr sz="1400"/>
            </a:pPr>
            <a:endParaRPr lang="en-US"/>
          </a:p>
        </c:txPr>
        <c:crossAx val="82588800"/>
        <c:crosses val="autoZero"/>
        <c:crossBetween val="between"/>
        <c:majorUnit val="20"/>
      </c:valAx>
    </c:plotArea>
    <c:legend>
      <c:legendPos val="b"/>
    </c:legend>
    <c:plotVisOnly val="1"/>
    <c:dispBlanksAs val="gap"/>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16"/>
          <c:y val="0.207827047934798"/>
          <c:w val="0.48643732033496417"/>
          <c:h val="0.643571296751969"/>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3.0674379988216021E-2"/>
                  <c:y val="-1.7543859649122914E-2"/>
                </c:manualLayout>
              </c:layout>
              <c:dLblPos val="bestFit"/>
              <c:showCatName val="1"/>
              <c:showPercent val="1"/>
            </c:dLbl>
            <c:dLbl>
              <c:idx val="1"/>
              <c:layout>
                <c:manualLayout>
                  <c:x val="-9.5045530023033162E-2"/>
                  <c:y val="7.8947368421052475E-2"/>
                </c:manualLayout>
              </c:layout>
              <c:showCatName val="1"/>
              <c:showPercent val="1"/>
            </c:dLbl>
            <c:dLbl>
              <c:idx val="2"/>
              <c:layout>
                <c:manualLayout>
                  <c:x val="0.29535995500562617"/>
                  <c:y val="7.8858267716535424E-2"/>
                </c:manualLayout>
              </c:layout>
              <c:dLblPos val="bestFit"/>
              <c:showCatName val="1"/>
              <c:showPercent val="1"/>
            </c:dLbl>
            <c:txPr>
              <a:bodyPr/>
              <a:lstStyle/>
              <a:p>
                <a:pPr>
                  <a:defRPr sz="1200" b="1"/>
                </a:pPr>
                <a:endParaRPr lang="en-US"/>
              </a:p>
            </c:txPr>
            <c:dLblPos val="inEnd"/>
            <c:showCatName val="1"/>
            <c:showPercent val="1"/>
          </c:dLbls>
          <c:cat>
            <c:strRef>
              <c:f>Sheet1!$A$2:$A$4</c:f>
              <c:strCache>
                <c:ptCount val="3"/>
                <c:pt idx="0">
                  <c:v>Don't need it</c:v>
                </c:pt>
                <c:pt idx="1">
                  <c:v>Too hot</c:v>
                </c:pt>
                <c:pt idx="2">
                  <c:v>Only if I see mosquitos</c:v>
                </c:pt>
              </c:strCache>
            </c:strRef>
          </c:cat>
          <c:val>
            <c:numRef>
              <c:f>Sheet1!$B$2:$B$4</c:f>
              <c:numCache>
                <c:formatCode>General</c:formatCode>
                <c:ptCount val="3"/>
                <c:pt idx="0">
                  <c:v>82</c:v>
                </c:pt>
                <c:pt idx="1">
                  <c:v>15</c:v>
                </c:pt>
                <c:pt idx="2">
                  <c:v>3</c:v>
                </c:pt>
              </c:numCache>
            </c:numRef>
          </c:val>
        </c:ser>
        <c:firstSliceAng val="0"/>
      </c:pieChart>
    </c:plotArea>
    <c:plotVisOnly val="1"/>
    <c:dispBlanksAs val="zero"/>
  </c:chart>
  <c:txPr>
    <a:bodyPr/>
    <a:lstStyle/>
    <a:p>
      <a:pPr>
        <a:defRPr sz="1800"/>
      </a:pPr>
      <a:endParaRPr lang="en-US"/>
    </a:p>
  </c:txPr>
  <c:externalData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stacked"/>
        <c:ser>
          <c:idx val="0"/>
          <c:order val="0"/>
          <c:tx>
            <c:strRef>
              <c:f>Sheet1!$B$1</c:f>
              <c:strCache>
                <c:ptCount val="1"/>
                <c:pt idx="0">
                  <c:v>Always</c:v>
                </c:pt>
              </c:strCache>
            </c:strRef>
          </c:tx>
          <c:spPr>
            <a:solidFill>
              <a:schemeClr val="accent3">
                <a:lumMod val="75000"/>
              </a:schemeClr>
            </a:solidFill>
          </c:spPr>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Sheet1!$B$2:$B$7</c:f>
              <c:numCache>
                <c:formatCode>General</c:formatCode>
                <c:ptCount val="6"/>
                <c:pt idx="0">
                  <c:v>0</c:v>
                </c:pt>
                <c:pt idx="1">
                  <c:v>18</c:v>
                </c:pt>
                <c:pt idx="2">
                  <c:v>42</c:v>
                </c:pt>
                <c:pt idx="3">
                  <c:v>80</c:v>
                </c:pt>
                <c:pt idx="4">
                  <c:v>85</c:v>
                </c:pt>
                <c:pt idx="5">
                  <c:v>92</c:v>
                </c:pt>
              </c:numCache>
            </c:numRef>
          </c:val>
        </c:ser>
        <c:ser>
          <c:idx val="1"/>
          <c:order val="1"/>
          <c:tx>
            <c:strRef>
              <c:f>Sheet1!$C$1</c:f>
              <c:strCache>
                <c:ptCount val="1"/>
                <c:pt idx="0">
                  <c:v>Sometimes</c:v>
                </c:pt>
              </c:strCache>
            </c:strRef>
          </c:tx>
          <c:spPr>
            <a:solidFill>
              <a:schemeClr val="accent1"/>
            </a:solidFill>
          </c:spPr>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Sheet1!$C$2:$C$7</c:f>
              <c:numCache>
                <c:formatCode>General</c:formatCode>
                <c:ptCount val="6"/>
                <c:pt idx="0">
                  <c:v>0</c:v>
                </c:pt>
                <c:pt idx="1">
                  <c:v>10</c:v>
                </c:pt>
                <c:pt idx="2">
                  <c:v>19</c:v>
                </c:pt>
                <c:pt idx="3">
                  <c:v>2</c:v>
                </c:pt>
                <c:pt idx="4">
                  <c:v>13</c:v>
                </c:pt>
                <c:pt idx="5">
                  <c:v>8</c:v>
                </c:pt>
              </c:numCache>
            </c:numRef>
          </c:val>
        </c:ser>
        <c:ser>
          <c:idx val="2"/>
          <c:order val="2"/>
          <c:tx>
            <c:strRef>
              <c:f>Sheet1!$D$1</c:f>
              <c:strCache>
                <c:ptCount val="1"/>
                <c:pt idx="0">
                  <c:v>Seldom / Never</c:v>
                </c:pt>
              </c:strCache>
            </c:strRef>
          </c:tx>
          <c:spPr>
            <a:solidFill>
              <a:srgbClr val="C00000"/>
            </a:solidFill>
          </c:spPr>
          <c:cat>
            <c:strRef>
              <c:f>Sheet1!$A$2:$A$7</c:f>
              <c:strCache>
                <c:ptCount val="6"/>
                <c:pt idx="0">
                  <c:v>Cough or sneeze in ellow</c:v>
                </c:pt>
                <c:pt idx="1">
                  <c:v>Use mosquito repellant outside</c:v>
                </c:pt>
                <c:pt idx="2">
                  <c:v>Burning mosquito coil at night</c:v>
                </c:pt>
                <c:pt idx="3">
                  <c:v>Use mosquito net at night</c:v>
                </c:pt>
                <c:pt idx="4">
                  <c:v>Wash hands with soap before  meal </c:v>
                </c:pt>
                <c:pt idx="5">
                  <c:v>Don't eat uncooked poultry or egg</c:v>
                </c:pt>
              </c:strCache>
            </c:strRef>
          </c:cat>
          <c:val>
            <c:numRef>
              <c:f>Sheet1!$D$2:$D$7</c:f>
              <c:numCache>
                <c:formatCode>General</c:formatCode>
                <c:ptCount val="6"/>
                <c:pt idx="0">
                  <c:v>100</c:v>
                </c:pt>
                <c:pt idx="1">
                  <c:v>72</c:v>
                </c:pt>
                <c:pt idx="2">
                  <c:v>39</c:v>
                </c:pt>
                <c:pt idx="3">
                  <c:v>18</c:v>
                </c:pt>
                <c:pt idx="4">
                  <c:v>2</c:v>
                </c:pt>
                <c:pt idx="5">
                  <c:v>0</c:v>
                </c:pt>
              </c:numCache>
            </c:numRef>
          </c:val>
        </c:ser>
        <c:overlap val="100"/>
        <c:axId val="96865280"/>
        <c:axId val="96883456"/>
      </c:barChart>
      <c:catAx>
        <c:axId val="96865280"/>
        <c:scaling>
          <c:orientation val="minMax"/>
        </c:scaling>
        <c:axPos val="l"/>
        <c:majorTickMark val="none"/>
        <c:tickLblPos val="nextTo"/>
        <c:txPr>
          <a:bodyPr/>
          <a:lstStyle/>
          <a:p>
            <a:pPr>
              <a:defRPr sz="1200" baseline="0"/>
            </a:pPr>
            <a:endParaRPr lang="en-US"/>
          </a:p>
        </c:txPr>
        <c:crossAx val="96883456"/>
        <c:crosses val="autoZero"/>
        <c:auto val="1"/>
        <c:lblAlgn val="ctr"/>
        <c:lblOffset val="100"/>
      </c:catAx>
      <c:valAx>
        <c:axId val="96883456"/>
        <c:scaling>
          <c:orientation val="minMax"/>
          <c:max val="100"/>
          <c:min val="0"/>
        </c:scaling>
        <c:axPos val="b"/>
        <c:majorGridlines/>
        <c:numFmt formatCode="General" sourceLinked="0"/>
        <c:majorTickMark val="none"/>
        <c:tickLblPos val="nextTo"/>
        <c:txPr>
          <a:bodyPr/>
          <a:lstStyle/>
          <a:p>
            <a:pPr>
              <a:defRPr sz="1400"/>
            </a:pPr>
            <a:endParaRPr lang="en-US"/>
          </a:p>
        </c:txPr>
        <c:crossAx val="96865280"/>
        <c:crosses val="autoZero"/>
        <c:crossBetween val="between"/>
        <c:majorUnit val="20"/>
      </c:valAx>
    </c:plotArea>
    <c:legend>
      <c:legendPos val="b"/>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dPt>
            <c:idx val="0"/>
            <c:spPr>
              <a:solidFill>
                <a:srgbClr val="9BBB59"/>
              </a:solidFill>
            </c:spPr>
          </c:dPt>
          <c:dPt>
            <c:idx val="1"/>
            <c:spPr>
              <a:solidFill>
                <a:srgbClr val="4F81BD"/>
              </a:solidFill>
            </c:spPr>
          </c:dPt>
          <c:dLbls>
            <c:dLbl>
              <c:idx val="0"/>
              <c:layout>
                <c:manualLayout>
                  <c:x val="4.0878427430613914E-2"/>
                  <c:y val="0"/>
                </c:manualLayout>
              </c:layout>
              <c:dLblPos val="bestFit"/>
              <c:showCatName val="1"/>
              <c:showPercent val="1"/>
            </c:dLbl>
            <c:dLbl>
              <c:idx val="1"/>
              <c:layout>
                <c:manualLayout>
                  <c:x val="-1.9086721302694301E-2"/>
                  <c:y val="2.6315789473684202E-2"/>
                </c:manualLayout>
              </c:layout>
              <c:tx>
                <c:rich>
                  <a:bodyPr/>
                  <a:lstStyle/>
                  <a:p>
                    <a:r>
                      <a:rPr lang="en-US" dirty="0" smtClean="0"/>
                      <a:t>Unregistered</a:t>
                    </a:r>
                    <a:r>
                      <a:rPr lang="en-US" dirty="0"/>
                      <a:t>
26%</a:t>
                    </a:r>
                  </a:p>
                </c:rich>
              </c:tx>
              <c:showCatName val="1"/>
              <c:showPercent val="1"/>
            </c:dLbl>
            <c:dLbl>
              <c:idx val="2"/>
              <c:layout>
                <c:manualLayout>
                  <c:x val="-0.106000321388398"/>
                  <c:y val="4.2968642077635113E-3"/>
                </c:manualLayout>
              </c:layout>
              <c:dLblPos val="bestFit"/>
              <c:showCatName val="1"/>
              <c:showPercent val="1"/>
            </c:dLbl>
            <c:txPr>
              <a:bodyPr/>
              <a:lstStyle/>
              <a:p>
                <a:pPr>
                  <a:defRPr sz="1200" b="1"/>
                </a:pPr>
                <a:endParaRPr lang="en-US"/>
              </a:p>
            </c:txPr>
            <c:dLblPos val="inEnd"/>
            <c:showCatName val="1"/>
            <c:showPercent val="1"/>
          </c:dLbls>
          <c:cat>
            <c:strRef>
              <c:f>Sheet1!$A$2:$A$3</c:f>
              <c:strCache>
                <c:ptCount val="2"/>
                <c:pt idx="0">
                  <c:v>Registered</c:v>
                </c:pt>
                <c:pt idx="1">
                  <c:v>Unregistered</c:v>
                </c:pt>
              </c:strCache>
            </c:strRef>
          </c:cat>
          <c:val>
            <c:numRef>
              <c:f>Sheet1!$B$2:$B$3</c:f>
              <c:numCache>
                <c:formatCode>General</c:formatCode>
                <c:ptCount val="2"/>
                <c:pt idx="0">
                  <c:v>74</c:v>
                </c:pt>
                <c:pt idx="1">
                  <c:v>26</c:v>
                </c:pt>
              </c:numCache>
            </c:numRef>
          </c:val>
        </c:ser>
        <c:firstSliceAng val="0"/>
      </c:pieChart>
    </c:plotArea>
    <c:plotVisOnly val="1"/>
    <c:dispBlanksAs val="zero"/>
  </c:chart>
  <c:txPr>
    <a:bodyPr/>
    <a:lstStyle/>
    <a:p>
      <a:pPr>
        <a:defRPr sz="1800"/>
      </a:pPr>
      <a:endParaRPr lang="en-US"/>
    </a:p>
  </c:txPr>
  <c:externalData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16"/>
          <c:y val="0.207827047934798"/>
          <c:w val="0.48643732033496517"/>
          <c:h val="0.643571296751969"/>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3.0674379988215927E-2"/>
                  <c:y val="7.4561403508772009E-2"/>
                </c:manualLayout>
              </c:layout>
              <c:dLblPos val="bestFit"/>
              <c:showCatName val="1"/>
              <c:showPercent val="1"/>
            </c:dLbl>
            <c:dLbl>
              <c:idx val="1"/>
              <c:layout>
                <c:manualLayout>
                  <c:x val="-8.4841448390380242E-2"/>
                  <c:y val="-7.0447230280425502E-2"/>
                </c:manualLayout>
              </c:layout>
              <c:showCatName val="1"/>
              <c:showPercent val="1"/>
            </c:dLbl>
            <c:dLbl>
              <c:idx val="2"/>
              <c:layout>
                <c:manualLayout>
                  <c:x val="-9.5796507579410078E-2"/>
                  <c:y val="5.6928443155131903E-2"/>
                </c:manualLayout>
              </c:layout>
              <c:dLblPos val="bestFit"/>
              <c:showCatName val="1"/>
              <c:showPercent val="1"/>
            </c:dLbl>
            <c:txPr>
              <a:bodyPr/>
              <a:lstStyle/>
              <a:p>
                <a:pPr>
                  <a:defRPr sz="1200" b="1"/>
                </a:pPr>
                <a:endParaRPr lang="en-US"/>
              </a:p>
            </c:txPr>
            <c:dLblPos val="inEnd"/>
            <c:showCatName val="1"/>
            <c:showPercent val="1"/>
          </c:dLbls>
          <c:cat>
            <c:strRef>
              <c:f>Sheet1!$A$2:$A$4</c:f>
              <c:strCache>
                <c:ptCount val="3"/>
                <c:pt idx="0">
                  <c:v>Don't need it</c:v>
                </c:pt>
                <c:pt idx="1">
                  <c:v>Too hot</c:v>
                </c:pt>
                <c:pt idx="2">
                  <c:v>Only if I see mosquitos</c:v>
                </c:pt>
              </c:strCache>
            </c:strRef>
          </c:cat>
          <c:val>
            <c:numRef>
              <c:f>Sheet1!$B$2:$B$4</c:f>
              <c:numCache>
                <c:formatCode>General</c:formatCode>
                <c:ptCount val="3"/>
                <c:pt idx="0">
                  <c:v>28</c:v>
                </c:pt>
                <c:pt idx="1">
                  <c:v>61</c:v>
                </c:pt>
                <c:pt idx="2">
                  <c:v>11</c:v>
                </c:pt>
              </c:numCache>
            </c:numRef>
          </c:val>
        </c:ser>
        <c:firstSliceAng val="0"/>
      </c:pieChart>
    </c:plotArea>
    <c:plotVisOnly val="1"/>
    <c:dispBlanksAs val="zero"/>
  </c:chart>
  <c:txPr>
    <a:bodyPr/>
    <a:lstStyle/>
    <a:p>
      <a:pPr>
        <a:defRPr sz="1800"/>
      </a:pPr>
      <a:endParaRPr lang="en-US"/>
    </a:p>
  </c:txPr>
  <c:externalData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4.0878427430613914E-2"/>
                  <c:y val="0"/>
                </c:manualLayout>
              </c:layout>
              <c:dLblPos val="bestFit"/>
              <c:showCatName val="1"/>
              <c:showPercent val="1"/>
            </c:dLbl>
            <c:dLbl>
              <c:idx val="1"/>
              <c:layout>
                <c:manualLayout>
                  <c:x val="-6.6101558733729715E-3"/>
                  <c:y val="-4.3859649122806998E-3"/>
                </c:manualLayout>
              </c:layout>
              <c:showCatName val="1"/>
              <c:showPercent val="1"/>
            </c:dLbl>
            <c:dLbl>
              <c:idx val="2"/>
              <c:layout>
                <c:manualLayout>
                  <c:x val="1.7831431785312608E-2"/>
                  <c:y val="0.13148984666390401"/>
                </c:manualLayout>
              </c:layout>
              <c:dLblPos val="bestFit"/>
              <c:showCatName val="1"/>
              <c:showPercent val="1"/>
            </c:dLbl>
            <c:txPr>
              <a:bodyPr/>
              <a:lstStyle/>
              <a:p>
                <a:pPr>
                  <a:defRPr sz="1200" b="1"/>
                </a:pPr>
                <a:endParaRPr lang="en-US"/>
              </a:p>
            </c:txPr>
            <c:dLblPos val="inEnd"/>
            <c:showCatName val="1"/>
            <c:showPercent val="1"/>
          </c:dLbls>
          <c:cat>
            <c:strRef>
              <c:f>Sheet1!$A$2:$A$4</c:f>
              <c:strCache>
                <c:ptCount val="3"/>
                <c:pt idx="0">
                  <c:v>Poor protection</c:v>
                </c:pt>
                <c:pt idx="1">
                  <c:v>Some protection</c:v>
                </c:pt>
                <c:pt idx="2">
                  <c:v>Good protection net or screen</c:v>
                </c:pt>
              </c:strCache>
            </c:strRef>
          </c:cat>
          <c:val>
            <c:numRef>
              <c:f>Sheet1!$B$2:$B$4</c:f>
              <c:numCache>
                <c:formatCode>General</c:formatCode>
                <c:ptCount val="3"/>
                <c:pt idx="0">
                  <c:v>27</c:v>
                </c:pt>
                <c:pt idx="1">
                  <c:v>13</c:v>
                </c:pt>
                <c:pt idx="2">
                  <c:v>60</c:v>
                </c:pt>
              </c:numCache>
            </c:numRef>
          </c:val>
        </c:ser>
        <c:firstSliceAng val="0"/>
      </c:pieChart>
    </c:plotArea>
    <c:plotVisOnly val="1"/>
    <c:dispBlanksAs val="zero"/>
  </c:chart>
  <c:txPr>
    <a:bodyPr/>
    <a:lstStyle/>
    <a:p>
      <a:pPr>
        <a:defRPr sz="1800"/>
      </a:pPr>
      <a:endParaRPr lang="en-US"/>
    </a:p>
  </c:txPr>
  <c:externalData r:id="rId2"/>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dPt>
            <c:idx val="0"/>
            <c:spPr>
              <a:solidFill>
                <a:srgbClr val="C00000"/>
              </a:solidFill>
            </c:spPr>
          </c:dPt>
          <c:dPt>
            <c:idx val="1"/>
            <c:spPr>
              <a:solidFill>
                <a:srgbClr val="4F81BD"/>
              </a:solidFill>
            </c:spPr>
          </c:dPt>
          <c:dLbls>
            <c:dLbl>
              <c:idx val="0"/>
              <c:layout>
                <c:manualLayout>
                  <c:x val="4.0878427430613914E-2"/>
                  <c:y val="0"/>
                </c:manualLayout>
              </c:layout>
              <c:dLblPos val="bestFit"/>
              <c:showCatName val="1"/>
              <c:showPercent val="1"/>
            </c:dLbl>
            <c:dLbl>
              <c:idx val="1"/>
              <c:layout>
                <c:manualLayout>
                  <c:x val="2.7403449568804028E-2"/>
                  <c:y val="0.20175438596491208"/>
                </c:manualLayout>
              </c:layout>
              <c:showCatName val="1"/>
              <c:showPercent val="1"/>
            </c:dLbl>
            <c:dLbl>
              <c:idx val="2"/>
              <c:layout>
                <c:manualLayout>
                  <c:x val="-7.5388076490438813E-2"/>
                  <c:y val="-0.16675611272275201"/>
                </c:manualLayout>
              </c:layout>
              <c:dLblPos val="bestFit"/>
              <c:showCatName val="1"/>
              <c:showPercent val="1"/>
            </c:dLbl>
            <c:txPr>
              <a:bodyPr/>
              <a:lstStyle/>
              <a:p>
                <a:pPr>
                  <a:defRPr sz="1200" b="1"/>
                </a:pPr>
                <a:endParaRPr lang="en-US"/>
              </a:p>
            </c:txPr>
            <c:dLblPos val="inEnd"/>
            <c:showCatName val="1"/>
            <c:showPercent val="1"/>
          </c:dLbls>
          <c:cat>
            <c:strRef>
              <c:f>Sheet1!$A$2:$A$4</c:f>
              <c:strCache>
                <c:ptCount val="3"/>
                <c:pt idx="0">
                  <c:v>Poor protection</c:v>
                </c:pt>
                <c:pt idx="1">
                  <c:v>Some protection</c:v>
                </c:pt>
                <c:pt idx="2">
                  <c:v>Good protection net or screen</c:v>
                </c:pt>
              </c:strCache>
            </c:strRef>
          </c:cat>
          <c:val>
            <c:numRef>
              <c:f>Sheet1!$B$2:$B$4</c:f>
              <c:numCache>
                <c:formatCode>General</c:formatCode>
                <c:ptCount val="3"/>
                <c:pt idx="0">
                  <c:v>18</c:v>
                </c:pt>
                <c:pt idx="1">
                  <c:v>2</c:v>
                </c:pt>
                <c:pt idx="2">
                  <c:v>80</c:v>
                </c:pt>
              </c:numCache>
            </c:numRef>
          </c:val>
        </c:ser>
        <c:firstSliceAng val="0"/>
      </c:pieChart>
    </c:plotArea>
    <c:plotVisOnly val="1"/>
    <c:dispBlanksAs val="zero"/>
  </c:chart>
  <c:txPr>
    <a:bodyPr/>
    <a:lstStyle/>
    <a:p>
      <a:pPr>
        <a:defRPr sz="1800"/>
      </a:pPr>
      <a:endParaRPr lang="en-US"/>
    </a:p>
  </c:txPr>
  <c:externalData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Thai</c:v>
                </c:pt>
              </c:strCache>
            </c:strRef>
          </c:tx>
          <c:cat>
            <c:strRef>
              <c:f>Sheet1!$A$2:$A$8</c:f>
              <c:strCache>
                <c:ptCount val="7"/>
                <c:pt idx="0">
                  <c:v>Would rely on myself</c:v>
                </c:pt>
                <c:pt idx="1">
                  <c:v>Traditional healer</c:v>
                </c:pt>
                <c:pt idx="2">
                  <c:v>Coworkers</c:v>
                </c:pt>
                <c:pt idx="3">
                  <c:v>Health worker</c:v>
                </c:pt>
                <c:pt idx="4">
                  <c:v>Employer or boss</c:v>
                </c:pt>
                <c:pt idx="5">
                  <c:v>My family or friedns</c:v>
                </c:pt>
                <c:pt idx="6">
                  <c:v>Doctor </c:v>
                </c:pt>
              </c:strCache>
            </c:strRef>
          </c:cat>
          <c:val>
            <c:numRef>
              <c:f>Sheet1!$B$2:$B$8</c:f>
              <c:numCache>
                <c:formatCode>General</c:formatCode>
                <c:ptCount val="7"/>
                <c:pt idx="0">
                  <c:v>2</c:v>
                </c:pt>
                <c:pt idx="1">
                  <c:v>0</c:v>
                </c:pt>
                <c:pt idx="2">
                  <c:v>1</c:v>
                </c:pt>
                <c:pt idx="3">
                  <c:v>7</c:v>
                </c:pt>
                <c:pt idx="4">
                  <c:v>0</c:v>
                </c:pt>
                <c:pt idx="5">
                  <c:v>12</c:v>
                </c:pt>
                <c:pt idx="6">
                  <c:v>97</c:v>
                </c:pt>
              </c:numCache>
            </c:numRef>
          </c:val>
        </c:ser>
        <c:ser>
          <c:idx val="1"/>
          <c:order val="1"/>
          <c:tx>
            <c:strRef>
              <c:f>Sheet1!$C$1</c:f>
              <c:strCache>
                <c:ptCount val="1"/>
                <c:pt idx="0">
                  <c:v>Migrants</c:v>
                </c:pt>
              </c:strCache>
            </c:strRef>
          </c:tx>
          <c:spPr>
            <a:solidFill>
              <a:schemeClr val="accent2"/>
            </a:solidFill>
          </c:spPr>
          <c:cat>
            <c:strRef>
              <c:f>Sheet1!$A$2:$A$8</c:f>
              <c:strCache>
                <c:ptCount val="7"/>
                <c:pt idx="0">
                  <c:v>Would rely on myself</c:v>
                </c:pt>
                <c:pt idx="1">
                  <c:v>Traditional healer</c:v>
                </c:pt>
                <c:pt idx="2">
                  <c:v>Coworkers</c:v>
                </c:pt>
                <c:pt idx="3">
                  <c:v>Health worker</c:v>
                </c:pt>
                <c:pt idx="4">
                  <c:v>Employer or boss</c:v>
                </c:pt>
                <c:pt idx="5">
                  <c:v>My family or friedns</c:v>
                </c:pt>
                <c:pt idx="6">
                  <c:v>Doctor </c:v>
                </c:pt>
              </c:strCache>
            </c:strRef>
          </c:cat>
          <c:val>
            <c:numRef>
              <c:f>Sheet1!$C$2:$C$8</c:f>
              <c:numCache>
                <c:formatCode>General</c:formatCode>
                <c:ptCount val="7"/>
                <c:pt idx="0">
                  <c:v>1</c:v>
                </c:pt>
                <c:pt idx="1">
                  <c:v>2</c:v>
                </c:pt>
                <c:pt idx="2">
                  <c:v>2</c:v>
                </c:pt>
                <c:pt idx="3">
                  <c:v>4</c:v>
                </c:pt>
                <c:pt idx="4">
                  <c:v>17</c:v>
                </c:pt>
                <c:pt idx="5">
                  <c:v>30</c:v>
                </c:pt>
                <c:pt idx="6">
                  <c:v>90</c:v>
                </c:pt>
              </c:numCache>
            </c:numRef>
          </c:val>
        </c:ser>
        <c:axId val="101664256"/>
        <c:axId val="101665792"/>
      </c:barChart>
      <c:catAx>
        <c:axId val="101664256"/>
        <c:scaling>
          <c:orientation val="minMax"/>
        </c:scaling>
        <c:axPos val="l"/>
        <c:majorTickMark val="none"/>
        <c:tickLblPos val="nextTo"/>
        <c:txPr>
          <a:bodyPr/>
          <a:lstStyle/>
          <a:p>
            <a:pPr>
              <a:defRPr sz="1200" baseline="0"/>
            </a:pPr>
            <a:endParaRPr lang="en-US"/>
          </a:p>
        </c:txPr>
        <c:crossAx val="101665792"/>
        <c:crosses val="autoZero"/>
        <c:auto val="1"/>
        <c:lblAlgn val="ctr"/>
        <c:lblOffset val="100"/>
      </c:catAx>
      <c:valAx>
        <c:axId val="101665792"/>
        <c:scaling>
          <c:orientation val="minMax"/>
          <c:max val="100"/>
          <c:min val="0"/>
        </c:scaling>
        <c:axPos val="b"/>
        <c:majorGridlines/>
        <c:numFmt formatCode="General" sourceLinked="1"/>
        <c:majorTickMark val="none"/>
        <c:tickLblPos val="nextTo"/>
        <c:txPr>
          <a:bodyPr/>
          <a:lstStyle/>
          <a:p>
            <a:pPr>
              <a:defRPr sz="1400"/>
            </a:pPr>
            <a:endParaRPr lang="en-US"/>
          </a:p>
        </c:txPr>
        <c:crossAx val="101664256"/>
        <c:crosses val="autoZero"/>
        <c:crossBetween val="between"/>
        <c:majorUnit val="20"/>
      </c:valAx>
      <c:spPr>
        <a:ln>
          <a:solidFill>
            <a:schemeClr val="tx1">
              <a:lumMod val="65000"/>
              <a:lumOff val="35000"/>
            </a:schemeClr>
          </a:solidFill>
        </a:ln>
      </c:spPr>
    </c:plotArea>
    <c:legend>
      <c:legendPos val="r"/>
    </c:legend>
    <c:plotVisOnly val="1"/>
    <c:dispBlanksAs val="gap"/>
  </c:chart>
  <c:txPr>
    <a:bodyPr/>
    <a:lstStyle/>
    <a:p>
      <a:pPr>
        <a:defRPr sz="18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Thai</c:v>
                </c:pt>
              </c:strCache>
            </c:strRef>
          </c:tx>
          <c:cat>
            <c:strRef>
              <c:f>Sheet1!$A$2:$A$7</c:f>
              <c:strCache>
                <c:ptCount val="6"/>
                <c:pt idx="0">
                  <c:v>Just leave it</c:v>
                </c:pt>
                <c:pt idx="1">
                  <c:v>Hold a ceremony</c:v>
                </c:pt>
                <c:pt idx="2">
                  <c:v>Visit traditional healer</c:v>
                </c:pt>
                <c:pt idx="3">
                  <c:v>Consult with family</c:v>
                </c:pt>
                <c:pt idx="4">
                  <c:v>Buy medicine</c:v>
                </c:pt>
                <c:pt idx="5">
                  <c:v>Go to hospital or clinic</c:v>
                </c:pt>
              </c:strCache>
            </c:strRef>
          </c:cat>
          <c:val>
            <c:numRef>
              <c:f>Sheet1!$B$2:$B$7</c:f>
              <c:numCache>
                <c:formatCode>General</c:formatCode>
                <c:ptCount val="6"/>
                <c:pt idx="0">
                  <c:v>2</c:v>
                </c:pt>
                <c:pt idx="1">
                  <c:v>0</c:v>
                </c:pt>
                <c:pt idx="2">
                  <c:v>0</c:v>
                </c:pt>
                <c:pt idx="3">
                  <c:v>4</c:v>
                </c:pt>
                <c:pt idx="4">
                  <c:v>10</c:v>
                </c:pt>
                <c:pt idx="5">
                  <c:v>98</c:v>
                </c:pt>
              </c:numCache>
            </c:numRef>
          </c:val>
        </c:ser>
        <c:ser>
          <c:idx val="1"/>
          <c:order val="1"/>
          <c:tx>
            <c:strRef>
              <c:f>Sheet1!$C$1</c:f>
              <c:strCache>
                <c:ptCount val="1"/>
                <c:pt idx="0">
                  <c:v>Migrants</c:v>
                </c:pt>
              </c:strCache>
            </c:strRef>
          </c:tx>
          <c:spPr>
            <a:solidFill>
              <a:schemeClr val="accent2"/>
            </a:solidFill>
          </c:spPr>
          <c:cat>
            <c:strRef>
              <c:f>Sheet1!$A$2:$A$7</c:f>
              <c:strCache>
                <c:ptCount val="6"/>
                <c:pt idx="0">
                  <c:v>Just leave it</c:v>
                </c:pt>
                <c:pt idx="1">
                  <c:v>Hold a ceremony</c:v>
                </c:pt>
                <c:pt idx="2">
                  <c:v>Visit traditional healer</c:v>
                </c:pt>
                <c:pt idx="3">
                  <c:v>Consult with family</c:v>
                </c:pt>
                <c:pt idx="4">
                  <c:v>Buy medicine</c:v>
                </c:pt>
                <c:pt idx="5">
                  <c:v>Go to hospital or clinic</c:v>
                </c:pt>
              </c:strCache>
            </c:strRef>
          </c:cat>
          <c:val>
            <c:numRef>
              <c:f>Sheet1!$C$2:$C$7</c:f>
              <c:numCache>
                <c:formatCode>General</c:formatCode>
                <c:ptCount val="6"/>
                <c:pt idx="0">
                  <c:v>0</c:v>
                </c:pt>
                <c:pt idx="1">
                  <c:v>0</c:v>
                </c:pt>
                <c:pt idx="2">
                  <c:v>1</c:v>
                </c:pt>
                <c:pt idx="3">
                  <c:v>13</c:v>
                </c:pt>
                <c:pt idx="4">
                  <c:v>21</c:v>
                </c:pt>
                <c:pt idx="5">
                  <c:v>97</c:v>
                </c:pt>
              </c:numCache>
            </c:numRef>
          </c:val>
        </c:ser>
        <c:axId val="101694464"/>
        <c:axId val="101884672"/>
      </c:barChart>
      <c:catAx>
        <c:axId val="101694464"/>
        <c:scaling>
          <c:orientation val="minMax"/>
        </c:scaling>
        <c:axPos val="l"/>
        <c:majorTickMark val="none"/>
        <c:tickLblPos val="nextTo"/>
        <c:txPr>
          <a:bodyPr/>
          <a:lstStyle/>
          <a:p>
            <a:pPr>
              <a:defRPr sz="1200" baseline="0"/>
            </a:pPr>
            <a:endParaRPr lang="en-US"/>
          </a:p>
        </c:txPr>
        <c:crossAx val="101884672"/>
        <c:crosses val="autoZero"/>
        <c:auto val="1"/>
        <c:lblAlgn val="ctr"/>
        <c:lblOffset val="100"/>
      </c:catAx>
      <c:valAx>
        <c:axId val="101884672"/>
        <c:scaling>
          <c:orientation val="minMax"/>
          <c:max val="100"/>
          <c:min val="0"/>
        </c:scaling>
        <c:axPos val="b"/>
        <c:majorGridlines/>
        <c:numFmt formatCode="General" sourceLinked="1"/>
        <c:majorTickMark val="none"/>
        <c:tickLblPos val="nextTo"/>
        <c:txPr>
          <a:bodyPr/>
          <a:lstStyle/>
          <a:p>
            <a:pPr>
              <a:defRPr sz="1400"/>
            </a:pPr>
            <a:endParaRPr lang="en-US"/>
          </a:p>
        </c:txPr>
        <c:crossAx val="101694464"/>
        <c:crosses val="autoZero"/>
        <c:crossBetween val="between"/>
        <c:majorUnit val="20"/>
      </c:valAx>
      <c:spPr>
        <a:ln>
          <a:solidFill>
            <a:schemeClr val="tx1">
              <a:lumMod val="65000"/>
              <a:lumOff val="35000"/>
            </a:schemeClr>
          </a:solidFill>
        </a:ln>
      </c:spPr>
    </c:plotArea>
    <c:legend>
      <c:legendPos val="b"/>
    </c:legend>
    <c:plotVisOnly val="1"/>
    <c:dispBlanksAs val="gap"/>
  </c:chart>
  <c:txPr>
    <a:bodyPr/>
    <a:lstStyle/>
    <a:p>
      <a:pPr>
        <a:defRPr sz="18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16"/>
          <c:y val="0.207827047934798"/>
          <c:w val="0.48643732033496417"/>
          <c:h val="0.643571296751969"/>
        </c:manualLayout>
      </c:layout>
      <c:pieChart>
        <c:varyColors val="1"/>
        <c:ser>
          <c:idx val="0"/>
          <c:order val="0"/>
          <c:tx>
            <c:strRef>
              <c:f>Sheet1!$B$1</c:f>
              <c:strCache>
                <c:ptCount val="1"/>
                <c:pt idx="0">
                  <c:v>Thai</c:v>
                </c:pt>
              </c:strCache>
            </c:strRef>
          </c:tx>
          <c:dPt>
            <c:idx val="0"/>
            <c:spPr>
              <a:solidFill>
                <a:srgbClr val="9BBB59"/>
              </a:solidFill>
            </c:spPr>
          </c:dPt>
          <c:dPt>
            <c:idx val="1"/>
            <c:spPr>
              <a:solidFill>
                <a:srgbClr val="C00000"/>
              </a:solidFill>
            </c:spPr>
          </c:dPt>
          <c:dLbls>
            <c:dLbl>
              <c:idx val="0"/>
              <c:layout>
                <c:manualLayout>
                  <c:x val="5.7885264341957315E-2"/>
                  <c:y val="-0.23245614035087708"/>
                </c:manualLayout>
              </c:layout>
              <c:dLblPos val="bestFit"/>
              <c:showCatName val="1"/>
              <c:showPercent val="1"/>
            </c:dLbl>
            <c:dLbl>
              <c:idx val="1"/>
              <c:delete val="1"/>
            </c:dLbl>
            <c:dLbl>
              <c:idx val="2"/>
              <c:layout>
                <c:manualLayout>
                  <c:x val="-0.106000321388398"/>
                  <c:y val="4.2968642077635113E-3"/>
                </c:manualLayout>
              </c:layout>
              <c:dLblPos val="bestFit"/>
              <c:showCatName val="1"/>
              <c:showPercent val="1"/>
            </c:dLbl>
            <c:txPr>
              <a:bodyPr/>
              <a:lstStyle/>
              <a:p>
                <a:pPr>
                  <a:defRPr sz="16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69</c:v>
                </c:pt>
                <c:pt idx="1">
                  <c:v>31</c:v>
                </c:pt>
              </c:numCache>
            </c:numRef>
          </c:val>
        </c:ser>
        <c:ser>
          <c:idx val="1"/>
          <c:order val="1"/>
          <c:tx>
            <c:strRef>
              <c:f>Sheet1!$C$1</c:f>
              <c:strCache>
                <c:ptCount val="1"/>
                <c:pt idx="0">
                  <c:v>Burmese</c:v>
                </c:pt>
              </c:strCache>
            </c:strRef>
          </c:tx>
          <c:cat>
            <c:strRef>
              <c:f>Sheet1!$A$2:$A$3</c:f>
              <c:strCache>
                <c:ptCount val="2"/>
                <c:pt idx="0">
                  <c:v>Yes</c:v>
                </c:pt>
                <c:pt idx="1">
                  <c:v>No</c:v>
                </c:pt>
              </c:strCache>
            </c:strRef>
          </c:cat>
          <c:val>
            <c:numRef>
              <c:f>Sheet1!$C$2:$C$3</c:f>
              <c:numCache>
                <c:formatCode>General</c:formatCode>
                <c:ptCount val="2"/>
              </c:numCache>
            </c:numRef>
          </c:val>
        </c:ser>
        <c:firstSliceAng val="0"/>
      </c:pieChart>
    </c:plotArea>
    <c:plotVisOnly val="1"/>
    <c:dispBlanksAs val="zero"/>
  </c:chart>
  <c:txPr>
    <a:bodyPr/>
    <a:lstStyle/>
    <a:p>
      <a:pPr>
        <a:defRPr sz="1800"/>
      </a:pPr>
      <a:endParaRPr lang="en-US"/>
    </a:p>
  </c:txPr>
  <c:externalData r:id="rId2"/>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16"/>
          <c:y val="0.207827047934798"/>
          <c:w val="0.48643732033496517"/>
          <c:h val="0.643571296751969"/>
        </c:manualLayout>
      </c:layout>
      <c:pieChart>
        <c:varyColors val="1"/>
        <c:ser>
          <c:idx val="0"/>
          <c:order val="0"/>
          <c:tx>
            <c:strRef>
              <c:f>Sheet1!$B$1</c:f>
              <c:strCache>
                <c:ptCount val="1"/>
                <c:pt idx="0">
                  <c:v>Thai</c:v>
                </c:pt>
              </c:strCache>
            </c:strRef>
          </c:tx>
          <c:dPt>
            <c:idx val="0"/>
            <c:spPr>
              <a:solidFill>
                <a:srgbClr val="9BBB59"/>
              </a:solidFill>
            </c:spPr>
          </c:dPt>
          <c:dPt>
            <c:idx val="1"/>
            <c:spPr>
              <a:solidFill>
                <a:srgbClr val="C00000"/>
              </a:solidFill>
            </c:spPr>
          </c:dPt>
          <c:dLbls>
            <c:dLbl>
              <c:idx val="0"/>
              <c:layout>
                <c:manualLayout>
                  <c:x val="3.7477101076651219E-2"/>
                  <c:y val="-7.0175438596491196E-2"/>
                </c:manualLayout>
              </c:layout>
              <c:dLblPos val="bestFit"/>
              <c:showCatName val="1"/>
              <c:showPercent val="1"/>
            </c:dLbl>
            <c:dLbl>
              <c:idx val="1"/>
              <c:delete val="1"/>
            </c:dLbl>
            <c:dLbl>
              <c:idx val="2"/>
              <c:layout>
                <c:manualLayout>
                  <c:x val="-0.106000321388398"/>
                  <c:y val="4.2968642077635113E-3"/>
                </c:manualLayout>
              </c:layout>
              <c:dLblPos val="bestFit"/>
              <c:showCatName val="1"/>
              <c:showPercent val="1"/>
            </c:dLbl>
            <c:txPr>
              <a:bodyPr/>
              <a:lstStyle/>
              <a:p>
                <a:pPr>
                  <a:defRPr sz="16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56</c:v>
                </c:pt>
                <c:pt idx="1">
                  <c:v>44</c:v>
                </c:pt>
              </c:numCache>
            </c:numRef>
          </c:val>
        </c:ser>
        <c:ser>
          <c:idx val="1"/>
          <c:order val="1"/>
          <c:tx>
            <c:strRef>
              <c:f>Sheet1!$C$1</c:f>
              <c:strCache>
                <c:ptCount val="1"/>
                <c:pt idx="0">
                  <c:v>Burmese</c:v>
                </c:pt>
              </c:strCache>
            </c:strRef>
          </c:tx>
          <c:cat>
            <c:strRef>
              <c:f>Sheet1!$A$2:$A$3</c:f>
              <c:strCache>
                <c:ptCount val="2"/>
                <c:pt idx="0">
                  <c:v>Yes</c:v>
                </c:pt>
                <c:pt idx="1">
                  <c:v>No</c:v>
                </c:pt>
              </c:strCache>
            </c:strRef>
          </c:cat>
          <c:val>
            <c:numRef>
              <c:f>Sheet1!$C$2:$C$3</c:f>
              <c:numCache>
                <c:formatCode>General</c:formatCode>
                <c:ptCount val="2"/>
              </c:numCache>
            </c:numRef>
          </c:val>
        </c:ser>
        <c:firstSliceAng val="0"/>
      </c:pieChart>
    </c:plotArea>
    <c:plotVisOnly val="1"/>
    <c:dispBlanksAs val="zero"/>
  </c:chart>
  <c:txPr>
    <a:bodyPr/>
    <a:lstStyle/>
    <a:p>
      <a:pPr>
        <a:defRPr sz="1800"/>
      </a:pPr>
      <a:endParaRPr lang="en-US"/>
    </a:p>
  </c:txPr>
  <c:externalData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Thai</c:v>
                </c:pt>
              </c:strCache>
            </c:strRef>
          </c:tx>
          <c:dLbls>
            <c:showVal val="1"/>
          </c:dLbls>
          <c:cat>
            <c:strRef>
              <c:f>Sheet1!$A$2:$A$4</c:f>
              <c:strCache>
                <c:ptCount val="3"/>
                <c:pt idx="0">
                  <c:v>Go back for check up if told to</c:v>
                </c:pt>
                <c:pt idx="1">
                  <c:v>Go back for check up</c:v>
                </c:pt>
                <c:pt idx="2">
                  <c:v>Take medicine as prescribed</c:v>
                </c:pt>
              </c:strCache>
            </c:strRef>
          </c:cat>
          <c:val>
            <c:numRef>
              <c:f>Sheet1!$B$2:$B$4</c:f>
              <c:numCache>
                <c:formatCode>General</c:formatCode>
                <c:ptCount val="3"/>
                <c:pt idx="0">
                  <c:v>30</c:v>
                </c:pt>
                <c:pt idx="1">
                  <c:v>55</c:v>
                </c:pt>
                <c:pt idx="2">
                  <c:v>81</c:v>
                </c:pt>
              </c:numCache>
            </c:numRef>
          </c:val>
        </c:ser>
        <c:ser>
          <c:idx val="1"/>
          <c:order val="1"/>
          <c:tx>
            <c:strRef>
              <c:f>Sheet1!$C$1</c:f>
              <c:strCache>
                <c:ptCount val="1"/>
                <c:pt idx="0">
                  <c:v>Migrants</c:v>
                </c:pt>
              </c:strCache>
            </c:strRef>
          </c:tx>
          <c:spPr>
            <a:solidFill>
              <a:schemeClr val="accent2"/>
            </a:solidFill>
          </c:spPr>
          <c:dLbls>
            <c:showVal val="1"/>
          </c:dLbls>
          <c:cat>
            <c:strRef>
              <c:f>Sheet1!$A$2:$A$4</c:f>
              <c:strCache>
                <c:ptCount val="3"/>
                <c:pt idx="0">
                  <c:v>Go back for check up if told to</c:v>
                </c:pt>
                <c:pt idx="1">
                  <c:v>Go back for check up</c:v>
                </c:pt>
                <c:pt idx="2">
                  <c:v>Take medicine as prescribed</c:v>
                </c:pt>
              </c:strCache>
            </c:strRef>
          </c:cat>
          <c:val>
            <c:numRef>
              <c:f>Sheet1!$C$2:$C$4</c:f>
              <c:numCache>
                <c:formatCode>General</c:formatCode>
                <c:ptCount val="3"/>
                <c:pt idx="0">
                  <c:v>19</c:v>
                </c:pt>
                <c:pt idx="1">
                  <c:v>73</c:v>
                </c:pt>
                <c:pt idx="2">
                  <c:v>92</c:v>
                </c:pt>
              </c:numCache>
            </c:numRef>
          </c:val>
        </c:ser>
        <c:axId val="102465920"/>
        <c:axId val="102467456"/>
      </c:barChart>
      <c:catAx>
        <c:axId val="102465920"/>
        <c:scaling>
          <c:orientation val="minMax"/>
        </c:scaling>
        <c:axPos val="l"/>
        <c:majorTickMark val="none"/>
        <c:tickLblPos val="nextTo"/>
        <c:txPr>
          <a:bodyPr/>
          <a:lstStyle/>
          <a:p>
            <a:pPr>
              <a:defRPr sz="1200" baseline="0"/>
            </a:pPr>
            <a:endParaRPr lang="en-US"/>
          </a:p>
        </c:txPr>
        <c:crossAx val="102467456"/>
        <c:crosses val="autoZero"/>
        <c:auto val="1"/>
        <c:lblAlgn val="ctr"/>
        <c:lblOffset val="100"/>
      </c:catAx>
      <c:valAx>
        <c:axId val="102467456"/>
        <c:scaling>
          <c:orientation val="minMax"/>
          <c:max val="100"/>
          <c:min val="0"/>
        </c:scaling>
        <c:axPos val="b"/>
        <c:majorGridlines/>
        <c:numFmt formatCode="General" sourceLinked="1"/>
        <c:majorTickMark val="none"/>
        <c:tickLblPos val="nextTo"/>
        <c:txPr>
          <a:bodyPr/>
          <a:lstStyle/>
          <a:p>
            <a:pPr>
              <a:defRPr sz="1400"/>
            </a:pPr>
            <a:endParaRPr lang="en-US"/>
          </a:p>
        </c:txPr>
        <c:crossAx val="102465920"/>
        <c:crosses val="autoZero"/>
        <c:crossBetween val="between"/>
        <c:majorUnit val="20"/>
      </c:valAx>
      <c:spPr>
        <a:ln>
          <a:solidFill>
            <a:schemeClr val="tx1">
              <a:lumMod val="65000"/>
              <a:lumOff val="35000"/>
            </a:schemeClr>
          </a:solidFill>
        </a:ln>
      </c:spPr>
    </c:plotArea>
    <c:legend>
      <c:legendPos val="r"/>
    </c:legend>
    <c:plotVisOnly val="1"/>
    <c:dispBlanksAs val="gap"/>
  </c:chart>
  <c:txPr>
    <a:bodyPr/>
    <a:lstStyle/>
    <a:p>
      <a:pPr>
        <a:defRPr sz="1800"/>
      </a:pPr>
      <a:endParaRPr lang="en-US"/>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16"/>
          <c:y val="0.207827047934798"/>
          <c:w val="0.48643732033496517"/>
          <c:h val="0.643571296751969"/>
        </c:manualLayout>
      </c:layout>
      <c:pieChart>
        <c:varyColors val="1"/>
        <c:ser>
          <c:idx val="0"/>
          <c:order val="0"/>
          <c:tx>
            <c:strRef>
              <c:f>Sheet1!$B$1</c:f>
              <c:strCache>
                <c:ptCount val="1"/>
                <c:pt idx="0">
                  <c:v>All of it</c:v>
                </c:pt>
              </c:strCache>
            </c:strRef>
          </c:tx>
          <c:dPt>
            <c:idx val="0"/>
            <c:spPr>
              <a:solidFill>
                <a:srgbClr val="9BBB59"/>
              </a:solidFill>
            </c:spPr>
          </c:dPt>
          <c:dPt>
            <c:idx val="1"/>
            <c:spPr>
              <a:solidFill>
                <a:srgbClr val="C00000"/>
              </a:solidFill>
            </c:spPr>
          </c:dPt>
          <c:dLbls>
            <c:dLbl>
              <c:idx val="0"/>
              <c:layout>
                <c:manualLayout>
                  <c:x val="0.31979002624671893"/>
                  <c:y val="-0.60087719298245601"/>
                </c:manualLayout>
              </c:layout>
              <c:dLblPos val="bestFit"/>
              <c:showCatName val="1"/>
              <c:showPercent val="1"/>
            </c:dLbl>
            <c:dLbl>
              <c:idx val="1"/>
              <c:delete val="1"/>
            </c:dLbl>
            <c:dLbl>
              <c:idx val="2"/>
              <c:layout>
                <c:manualLayout>
                  <c:x val="0.40420376024425725"/>
                  <c:y val="-6.9744094488189037E-2"/>
                </c:manualLayout>
              </c:layout>
              <c:dLblPos val="bestFit"/>
              <c:showCatName val="1"/>
              <c:showPercent val="1"/>
            </c:dLbl>
            <c:txPr>
              <a:bodyPr/>
              <a:lstStyle/>
              <a:p>
                <a:pPr>
                  <a:defRPr sz="16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100</c:v>
                </c:pt>
                <c:pt idx="1">
                  <c:v>0</c:v>
                </c:pt>
              </c:numCache>
            </c:numRef>
          </c:val>
        </c:ser>
        <c:firstSliceAng val="0"/>
      </c:pieChart>
    </c:plotArea>
    <c:plotVisOnly val="1"/>
    <c:dispBlanksAs val="zero"/>
  </c:chart>
  <c:txPr>
    <a:bodyPr/>
    <a:lstStyle/>
    <a:p>
      <a:pPr>
        <a:defRPr sz="1800"/>
      </a:pPr>
      <a:endParaRPr lang="en-US"/>
    </a:p>
  </c:txPr>
  <c:externalData r:id="rId2"/>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76501151641916"/>
          <c:y val="0.207827047934798"/>
          <c:w val="0.48643732033496517"/>
          <c:h val="0.643571296751969"/>
        </c:manualLayout>
      </c:layout>
      <c:pieChart>
        <c:varyColors val="1"/>
        <c:ser>
          <c:idx val="0"/>
          <c:order val="0"/>
          <c:tx>
            <c:strRef>
              <c:f>Sheet1!$B$1</c:f>
              <c:strCache>
                <c:ptCount val="1"/>
                <c:pt idx="0">
                  <c:v>All of it</c:v>
                </c:pt>
              </c:strCache>
            </c:strRef>
          </c:tx>
          <c:dPt>
            <c:idx val="0"/>
            <c:spPr>
              <a:solidFill>
                <a:srgbClr val="9BBB59"/>
              </a:solidFill>
            </c:spPr>
          </c:dPt>
          <c:dPt>
            <c:idx val="1"/>
            <c:spPr>
              <a:solidFill>
                <a:srgbClr val="C00000"/>
              </a:solidFill>
            </c:spPr>
          </c:dPt>
          <c:dLbls>
            <c:dLbl>
              <c:idx val="0"/>
              <c:layout>
                <c:manualLayout>
                  <c:x val="0.26536825753923615"/>
                  <c:y val="-0.5745614035087746"/>
                </c:manualLayout>
              </c:layout>
              <c:dLblPos val="bestFit"/>
              <c:showCatName val="1"/>
              <c:showPercent val="1"/>
            </c:dLbl>
            <c:dLbl>
              <c:idx val="1"/>
              <c:delete val="1"/>
            </c:dLbl>
            <c:dLbl>
              <c:idx val="2"/>
              <c:layout>
                <c:manualLayout>
                  <c:x val="0.40420376024425725"/>
                  <c:y val="-6.9744094488189037E-2"/>
                </c:manualLayout>
              </c:layout>
              <c:dLblPos val="bestFit"/>
              <c:showCatName val="1"/>
              <c:showPercent val="1"/>
            </c:dLbl>
            <c:txPr>
              <a:bodyPr/>
              <a:lstStyle/>
              <a:p>
                <a:pPr>
                  <a:defRPr sz="16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97</c:v>
                </c:pt>
                <c:pt idx="1">
                  <c:v>3</c:v>
                </c:pt>
              </c:numCache>
            </c:numRef>
          </c:val>
        </c:ser>
        <c:firstSliceAng val="0"/>
      </c:pieChart>
    </c:plotArea>
    <c:plotVisOnly val="1"/>
    <c:dispBlanksAs val="zero"/>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0.22235678873474093"/>
          <c:y val="2.8613127460630113E-2"/>
          <c:w val="0.48643732033496417"/>
          <c:h val="0.643571296751969"/>
        </c:manualLayout>
      </c:layout>
      <c:pieChart>
        <c:varyColors val="1"/>
        <c:ser>
          <c:idx val="0"/>
          <c:order val="0"/>
          <c:tx>
            <c:strRef>
              <c:f>Sheet1!$B$1</c:f>
              <c:strCache>
                <c:ptCount val="1"/>
                <c:pt idx="0">
                  <c:v>All of it</c:v>
                </c:pt>
              </c:strCache>
            </c:strRef>
          </c:tx>
          <c:dPt>
            <c:idx val="1"/>
            <c:spPr>
              <a:solidFill>
                <a:schemeClr val="accent2"/>
              </a:solidFill>
            </c:spPr>
          </c:dPt>
          <c:dLbls>
            <c:dLbl>
              <c:idx val="0"/>
              <c:delete val="1"/>
            </c:dLbl>
            <c:dLbl>
              <c:idx val="1"/>
              <c:layout>
                <c:manualLayout>
                  <c:x val="0.35096694030267733"/>
                  <c:y val="-0.56495297462817462"/>
                </c:manualLayout>
              </c:layout>
              <c:showCatName val="1"/>
              <c:showPercent val="1"/>
            </c:dLbl>
            <c:dLbl>
              <c:idx val="2"/>
              <c:layout>
                <c:manualLayout>
                  <c:x val="-0.154596521023107"/>
                  <c:y val="5.2542322834646535E-2"/>
                </c:manualLayout>
              </c:layout>
              <c:dLblPos val="bestFit"/>
              <c:showCatName val="1"/>
              <c:showPercent val="1"/>
            </c:dLbl>
            <c:dLblPos val="inEnd"/>
            <c:showCatName val="1"/>
            <c:showPercent val="1"/>
          </c:dLbls>
          <c:cat>
            <c:strRef>
              <c:f>Sheet1!$A$2:$A$3</c:f>
              <c:strCache>
                <c:ptCount val="2"/>
                <c:pt idx="0">
                  <c:v>Not Aware</c:v>
                </c:pt>
                <c:pt idx="1">
                  <c:v>Aware</c:v>
                </c:pt>
              </c:strCache>
            </c:strRef>
          </c:cat>
          <c:val>
            <c:numRef>
              <c:f>Sheet1!$B$2:$B$3</c:f>
              <c:numCache>
                <c:formatCode>General</c:formatCode>
                <c:ptCount val="2"/>
                <c:pt idx="0">
                  <c:v>0</c:v>
                </c:pt>
                <c:pt idx="1">
                  <c:v>100</c:v>
                </c:pt>
              </c:numCache>
            </c:numRef>
          </c:val>
        </c:ser>
        <c:firstSliceAng val="0"/>
      </c:pieChart>
    </c:plotArea>
    <c:plotVisOnly val="1"/>
    <c:dispBlanksAs val="zero"/>
  </c:chart>
  <c:txPr>
    <a:bodyPr/>
    <a:lstStyle/>
    <a:p>
      <a:pPr>
        <a:defRPr sz="1800"/>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Thai</c:v>
                </c:pt>
              </c:strCache>
            </c:strRef>
          </c:tx>
          <c:dLbls>
            <c:txPr>
              <a:bodyPr/>
              <a:lstStyle/>
              <a:p>
                <a:pPr>
                  <a:defRPr sz="1600"/>
                </a:pPr>
                <a:endParaRPr lang="en-US"/>
              </a:p>
            </c:txPr>
            <c:showVal val="1"/>
          </c:dLbls>
          <c:cat>
            <c:strRef>
              <c:f>Sheet1!$A$2:$A$6</c:f>
              <c:strCache>
                <c:ptCount val="5"/>
                <c:pt idx="0">
                  <c:v>None</c:v>
                </c:pt>
                <c:pt idx="1">
                  <c:v>Internet</c:v>
                </c:pt>
                <c:pt idx="2">
                  <c:v>Newpaper / Magazine</c:v>
                </c:pt>
                <c:pt idx="3">
                  <c:v>Radio</c:v>
                </c:pt>
                <c:pt idx="4">
                  <c:v>Television</c:v>
                </c:pt>
              </c:strCache>
            </c:strRef>
          </c:cat>
          <c:val>
            <c:numRef>
              <c:f>Sheet1!$B$2:$B$6</c:f>
              <c:numCache>
                <c:formatCode>General</c:formatCode>
                <c:ptCount val="5"/>
                <c:pt idx="1">
                  <c:v>35</c:v>
                </c:pt>
                <c:pt idx="2">
                  <c:v>61</c:v>
                </c:pt>
                <c:pt idx="3">
                  <c:v>68</c:v>
                </c:pt>
                <c:pt idx="4">
                  <c:v>99</c:v>
                </c:pt>
              </c:numCache>
            </c:numRef>
          </c:val>
        </c:ser>
        <c:ser>
          <c:idx val="1"/>
          <c:order val="1"/>
          <c:tx>
            <c:strRef>
              <c:f>Sheet1!$C$1</c:f>
              <c:strCache>
                <c:ptCount val="1"/>
                <c:pt idx="0">
                  <c:v>Migrants</c:v>
                </c:pt>
              </c:strCache>
            </c:strRef>
          </c:tx>
          <c:spPr>
            <a:solidFill>
              <a:schemeClr val="accent2"/>
            </a:solidFill>
          </c:spPr>
          <c:dLbls>
            <c:txPr>
              <a:bodyPr/>
              <a:lstStyle/>
              <a:p>
                <a:pPr>
                  <a:defRPr sz="1600"/>
                </a:pPr>
                <a:endParaRPr lang="en-US"/>
              </a:p>
            </c:txPr>
            <c:showVal val="1"/>
          </c:dLbls>
          <c:cat>
            <c:strRef>
              <c:f>Sheet1!$A$2:$A$6</c:f>
              <c:strCache>
                <c:ptCount val="5"/>
                <c:pt idx="0">
                  <c:v>None</c:v>
                </c:pt>
                <c:pt idx="1">
                  <c:v>Internet</c:v>
                </c:pt>
                <c:pt idx="2">
                  <c:v>Newpaper / Magazine</c:v>
                </c:pt>
                <c:pt idx="3">
                  <c:v>Radio</c:v>
                </c:pt>
                <c:pt idx="4">
                  <c:v>Television</c:v>
                </c:pt>
              </c:strCache>
            </c:strRef>
          </c:cat>
          <c:val>
            <c:numRef>
              <c:f>Sheet1!$C$2:$C$6</c:f>
              <c:numCache>
                <c:formatCode>General</c:formatCode>
                <c:ptCount val="5"/>
                <c:pt idx="0">
                  <c:v>36</c:v>
                </c:pt>
                <c:pt idx="2">
                  <c:v>1</c:v>
                </c:pt>
                <c:pt idx="3">
                  <c:v>8</c:v>
                </c:pt>
                <c:pt idx="4">
                  <c:v>63</c:v>
                </c:pt>
              </c:numCache>
            </c:numRef>
          </c:val>
        </c:ser>
        <c:axId val="103063936"/>
        <c:axId val="103065472"/>
      </c:barChart>
      <c:catAx>
        <c:axId val="103063936"/>
        <c:scaling>
          <c:orientation val="minMax"/>
        </c:scaling>
        <c:axPos val="l"/>
        <c:majorTickMark val="none"/>
        <c:tickLblPos val="nextTo"/>
        <c:txPr>
          <a:bodyPr/>
          <a:lstStyle/>
          <a:p>
            <a:pPr>
              <a:defRPr sz="1200" baseline="0"/>
            </a:pPr>
            <a:endParaRPr lang="en-US"/>
          </a:p>
        </c:txPr>
        <c:crossAx val="103065472"/>
        <c:crosses val="autoZero"/>
        <c:auto val="1"/>
        <c:lblAlgn val="ctr"/>
        <c:lblOffset val="100"/>
      </c:catAx>
      <c:valAx>
        <c:axId val="103065472"/>
        <c:scaling>
          <c:orientation val="minMax"/>
          <c:max val="100"/>
          <c:min val="0"/>
        </c:scaling>
        <c:axPos val="b"/>
        <c:majorGridlines/>
        <c:numFmt formatCode="General" sourceLinked="1"/>
        <c:majorTickMark val="none"/>
        <c:tickLblPos val="nextTo"/>
        <c:txPr>
          <a:bodyPr/>
          <a:lstStyle/>
          <a:p>
            <a:pPr>
              <a:defRPr sz="1400"/>
            </a:pPr>
            <a:endParaRPr lang="en-US"/>
          </a:p>
        </c:txPr>
        <c:crossAx val="103063936"/>
        <c:crosses val="autoZero"/>
        <c:crossBetween val="between"/>
        <c:majorUnit val="20"/>
      </c:valAx>
      <c:spPr>
        <a:ln>
          <a:solidFill>
            <a:schemeClr val="tx1">
              <a:lumMod val="65000"/>
              <a:lumOff val="35000"/>
            </a:schemeClr>
          </a:solidFill>
        </a:ln>
      </c:spPr>
    </c:plotArea>
    <c:legend>
      <c:legendPos val="b"/>
    </c:legend>
    <c:plotVisOnly val="1"/>
    <c:dispBlanksAs val="gap"/>
  </c:chart>
  <c:txPr>
    <a:bodyPr/>
    <a:lstStyle/>
    <a:p>
      <a:pPr>
        <a:defRPr sz="1800"/>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Thai</c:v>
                </c:pt>
              </c:strCache>
            </c:strRef>
          </c:tx>
          <c:dLbls>
            <c:txPr>
              <a:bodyPr/>
              <a:lstStyle/>
              <a:p>
                <a:pPr>
                  <a:defRPr sz="1600"/>
                </a:pPr>
                <a:endParaRPr lang="en-US"/>
              </a:p>
            </c:txPr>
            <c:showVal val="1"/>
          </c:dLbls>
          <c:cat>
            <c:strRef>
              <c:f>Sheet1!$A$2:$A$6</c:f>
              <c:strCache>
                <c:ptCount val="5"/>
                <c:pt idx="0">
                  <c:v>None</c:v>
                </c:pt>
                <c:pt idx="1">
                  <c:v>Internet</c:v>
                </c:pt>
                <c:pt idx="2">
                  <c:v>Newpaper / Magazine</c:v>
                </c:pt>
                <c:pt idx="3">
                  <c:v>Radio</c:v>
                </c:pt>
                <c:pt idx="4">
                  <c:v>Television</c:v>
                </c:pt>
              </c:strCache>
            </c:strRef>
          </c:cat>
          <c:val>
            <c:numRef>
              <c:f>Sheet1!$B$2:$B$6</c:f>
              <c:numCache>
                <c:formatCode>General</c:formatCode>
                <c:ptCount val="5"/>
                <c:pt idx="1">
                  <c:v>27</c:v>
                </c:pt>
                <c:pt idx="2">
                  <c:v>57</c:v>
                </c:pt>
                <c:pt idx="3">
                  <c:v>58</c:v>
                </c:pt>
                <c:pt idx="4">
                  <c:v>99</c:v>
                </c:pt>
              </c:numCache>
            </c:numRef>
          </c:val>
        </c:ser>
        <c:ser>
          <c:idx val="1"/>
          <c:order val="1"/>
          <c:tx>
            <c:strRef>
              <c:f>Sheet1!$C$1</c:f>
              <c:strCache>
                <c:ptCount val="1"/>
                <c:pt idx="0">
                  <c:v>Migrants</c:v>
                </c:pt>
              </c:strCache>
            </c:strRef>
          </c:tx>
          <c:spPr>
            <a:solidFill>
              <a:schemeClr val="accent2"/>
            </a:solidFill>
          </c:spPr>
          <c:dLbls>
            <c:txPr>
              <a:bodyPr/>
              <a:lstStyle/>
              <a:p>
                <a:pPr>
                  <a:defRPr sz="1600"/>
                </a:pPr>
                <a:endParaRPr lang="en-US"/>
              </a:p>
            </c:txPr>
            <c:showVal val="1"/>
          </c:dLbls>
          <c:cat>
            <c:strRef>
              <c:f>Sheet1!$A$2:$A$6</c:f>
              <c:strCache>
                <c:ptCount val="5"/>
                <c:pt idx="0">
                  <c:v>None</c:v>
                </c:pt>
                <c:pt idx="1">
                  <c:v>Internet</c:v>
                </c:pt>
                <c:pt idx="2">
                  <c:v>Newpaper / Magazine</c:v>
                </c:pt>
                <c:pt idx="3">
                  <c:v>Radio</c:v>
                </c:pt>
                <c:pt idx="4">
                  <c:v>Television</c:v>
                </c:pt>
              </c:strCache>
            </c:strRef>
          </c:cat>
          <c:val>
            <c:numRef>
              <c:f>Sheet1!$C$2:$C$6</c:f>
              <c:numCache>
                <c:formatCode>General</c:formatCode>
                <c:ptCount val="5"/>
                <c:pt idx="0">
                  <c:v>38</c:v>
                </c:pt>
                <c:pt idx="2">
                  <c:v>1</c:v>
                </c:pt>
                <c:pt idx="3">
                  <c:v>7</c:v>
                </c:pt>
                <c:pt idx="4">
                  <c:v>61</c:v>
                </c:pt>
              </c:numCache>
            </c:numRef>
          </c:val>
        </c:ser>
        <c:axId val="103156352"/>
        <c:axId val="103162240"/>
      </c:barChart>
      <c:catAx>
        <c:axId val="103156352"/>
        <c:scaling>
          <c:orientation val="minMax"/>
        </c:scaling>
        <c:axPos val="l"/>
        <c:majorTickMark val="none"/>
        <c:tickLblPos val="nextTo"/>
        <c:txPr>
          <a:bodyPr/>
          <a:lstStyle/>
          <a:p>
            <a:pPr>
              <a:defRPr sz="1200" baseline="0"/>
            </a:pPr>
            <a:endParaRPr lang="en-US"/>
          </a:p>
        </c:txPr>
        <c:crossAx val="103162240"/>
        <c:crosses val="autoZero"/>
        <c:auto val="1"/>
        <c:lblAlgn val="ctr"/>
        <c:lblOffset val="100"/>
      </c:catAx>
      <c:valAx>
        <c:axId val="103162240"/>
        <c:scaling>
          <c:orientation val="minMax"/>
          <c:max val="100"/>
          <c:min val="0"/>
        </c:scaling>
        <c:axPos val="b"/>
        <c:majorGridlines/>
        <c:numFmt formatCode="General" sourceLinked="1"/>
        <c:majorTickMark val="none"/>
        <c:tickLblPos val="nextTo"/>
        <c:txPr>
          <a:bodyPr/>
          <a:lstStyle/>
          <a:p>
            <a:pPr>
              <a:defRPr sz="1400"/>
            </a:pPr>
            <a:endParaRPr lang="en-US"/>
          </a:p>
        </c:txPr>
        <c:crossAx val="103156352"/>
        <c:crosses val="autoZero"/>
        <c:crossBetween val="between"/>
        <c:majorUnit val="20"/>
      </c:valAx>
      <c:spPr>
        <a:ln>
          <a:solidFill>
            <a:schemeClr val="tx1">
              <a:lumMod val="65000"/>
              <a:lumOff val="35000"/>
            </a:schemeClr>
          </a:solidFill>
        </a:ln>
      </c:spPr>
    </c:plotArea>
    <c:legend>
      <c:legendPos val="b"/>
    </c:legend>
    <c:plotVisOnly val="1"/>
    <c:dispBlanksAs val="gap"/>
  </c:chart>
  <c:txPr>
    <a:bodyPr/>
    <a:lstStyle/>
    <a:p>
      <a:pPr>
        <a:defRPr sz="1800"/>
      </a:pPr>
      <a:endParaRPr lang="en-US"/>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Thai</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Sheet1!$B$2:$B$7</c:f>
              <c:numCache>
                <c:formatCode>General</c:formatCode>
                <c:ptCount val="6"/>
                <c:pt idx="0">
                  <c:v>13</c:v>
                </c:pt>
                <c:pt idx="1">
                  <c:v>7</c:v>
                </c:pt>
                <c:pt idx="2">
                  <c:v>7</c:v>
                </c:pt>
                <c:pt idx="3">
                  <c:v>13</c:v>
                </c:pt>
                <c:pt idx="4">
                  <c:v>54</c:v>
                </c:pt>
                <c:pt idx="5">
                  <c:v>7</c:v>
                </c:pt>
              </c:numCache>
            </c:numRef>
          </c:val>
        </c:ser>
        <c:ser>
          <c:idx val="1"/>
          <c:order val="1"/>
          <c:tx>
            <c:strRef>
              <c:f>Sheet1!$C$1</c:f>
              <c:strCache>
                <c:ptCount val="1"/>
                <c:pt idx="0">
                  <c:v>Migrants</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Sheet1!$C$2:$C$7</c:f>
              <c:numCache>
                <c:formatCode>General</c:formatCode>
                <c:ptCount val="6"/>
                <c:pt idx="0">
                  <c:v>5</c:v>
                </c:pt>
                <c:pt idx="1">
                  <c:v>1</c:v>
                </c:pt>
                <c:pt idx="2">
                  <c:v>9</c:v>
                </c:pt>
                <c:pt idx="3">
                  <c:v>19</c:v>
                </c:pt>
                <c:pt idx="4">
                  <c:v>38</c:v>
                </c:pt>
                <c:pt idx="5">
                  <c:v>28</c:v>
                </c:pt>
              </c:numCache>
            </c:numRef>
          </c:val>
        </c:ser>
        <c:marker val="1"/>
        <c:axId val="104150528"/>
        <c:axId val="104152064"/>
      </c:lineChart>
      <c:catAx>
        <c:axId val="104150528"/>
        <c:scaling>
          <c:orientation val="minMax"/>
        </c:scaling>
        <c:axPos val="b"/>
        <c:majorTickMark val="none"/>
        <c:tickLblPos val="nextTo"/>
        <c:txPr>
          <a:bodyPr/>
          <a:lstStyle/>
          <a:p>
            <a:pPr>
              <a:defRPr sz="1100"/>
            </a:pPr>
            <a:endParaRPr lang="en-US"/>
          </a:p>
        </c:txPr>
        <c:crossAx val="104152064"/>
        <c:crosses val="autoZero"/>
        <c:auto val="1"/>
        <c:lblAlgn val="ctr"/>
        <c:lblOffset val="100"/>
      </c:catAx>
      <c:valAx>
        <c:axId val="104152064"/>
        <c:scaling>
          <c:orientation val="minMax"/>
          <c:max val="60"/>
          <c:min val="0"/>
        </c:scaling>
        <c:axPos val="l"/>
        <c:numFmt formatCode="General" sourceLinked="1"/>
        <c:tickLblPos val="nextTo"/>
        <c:crossAx val="104150528"/>
        <c:crosses val="autoZero"/>
        <c:crossBetween val="between"/>
        <c:majorUnit val="10"/>
      </c:valAx>
      <c:spPr>
        <a:noFill/>
        <a:ln>
          <a:noFill/>
        </a:ln>
      </c:spPr>
    </c:plotArea>
    <c:legend>
      <c:legendPos val="b"/>
      <c:txPr>
        <a:bodyPr/>
        <a:lstStyle/>
        <a:p>
          <a:pPr>
            <a:defRPr sz="1100"/>
          </a:pPr>
          <a:endParaRPr lang="en-US"/>
        </a:p>
      </c:txPr>
    </c:legend>
    <c:plotVisOnly val="1"/>
    <c:dispBlanksAs val="gap"/>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Thai</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Sheet1!$B$2:$B$7</c:f>
              <c:numCache>
                <c:formatCode>General</c:formatCode>
                <c:ptCount val="6"/>
                <c:pt idx="0">
                  <c:v>14</c:v>
                </c:pt>
                <c:pt idx="1">
                  <c:v>10</c:v>
                </c:pt>
                <c:pt idx="2">
                  <c:v>28</c:v>
                </c:pt>
                <c:pt idx="3">
                  <c:v>24</c:v>
                </c:pt>
                <c:pt idx="4">
                  <c:v>14</c:v>
                </c:pt>
                <c:pt idx="5">
                  <c:v>11</c:v>
                </c:pt>
              </c:numCache>
            </c:numRef>
          </c:val>
        </c:ser>
        <c:ser>
          <c:idx val="1"/>
          <c:order val="1"/>
          <c:tx>
            <c:strRef>
              <c:f>Sheet1!$C$1</c:f>
              <c:strCache>
                <c:ptCount val="1"/>
                <c:pt idx="0">
                  <c:v>Migrants</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Sheet1!$C$2:$C$7</c:f>
              <c:numCache>
                <c:formatCode>General</c:formatCode>
                <c:ptCount val="6"/>
                <c:pt idx="0">
                  <c:v>19</c:v>
                </c:pt>
                <c:pt idx="1">
                  <c:v>15</c:v>
                </c:pt>
                <c:pt idx="2">
                  <c:v>19</c:v>
                </c:pt>
                <c:pt idx="3">
                  <c:v>19</c:v>
                </c:pt>
                <c:pt idx="4">
                  <c:v>12</c:v>
                </c:pt>
                <c:pt idx="5">
                  <c:v>15</c:v>
                </c:pt>
              </c:numCache>
            </c:numRef>
          </c:val>
        </c:ser>
        <c:marker val="1"/>
        <c:axId val="104544896"/>
        <c:axId val="104550784"/>
      </c:lineChart>
      <c:catAx>
        <c:axId val="104544896"/>
        <c:scaling>
          <c:orientation val="minMax"/>
        </c:scaling>
        <c:axPos val="b"/>
        <c:majorTickMark val="none"/>
        <c:tickLblPos val="nextTo"/>
        <c:txPr>
          <a:bodyPr/>
          <a:lstStyle/>
          <a:p>
            <a:pPr>
              <a:defRPr sz="1100"/>
            </a:pPr>
            <a:endParaRPr lang="en-US"/>
          </a:p>
        </c:txPr>
        <c:crossAx val="104550784"/>
        <c:crosses val="autoZero"/>
        <c:auto val="1"/>
        <c:lblAlgn val="ctr"/>
        <c:lblOffset val="100"/>
      </c:catAx>
      <c:valAx>
        <c:axId val="104550784"/>
        <c:scaling>
          <c:orientation val="minMax"/>
          <c:max val="60"/>
          <c:min val="0"/>
        </c:scaling>
        <c:axPos val="l"/>
        <c:numFmt formatCode="General" sourceLinked="1"/>
        <c:tickLblPos val="nextTo"/>
        <c:crossAx val="104544896"/>
        <c:crosses val="autoZero"/>
        <c:crossBetween val="between"/>
        <c:majorUnit val="10"/>
      </c:valAx>
      <c:spPr>
        <a:noFill/>
        <a:ln>
          <a:noFill/>
        </a:ln>
      </c:spPr>
    </c:plotArea>
    <c:legend>
      <c:legendPos val="b"/>
      <c:txPr>
        <a:bodyPr/>
        <a:lstStyle/>
        <a:p>
          <a:pPr>
            <a:defRPr sz="1100"/>
          </a:pPr>
          <a:endParaRPr lang="en-US"/>
        </a:p>
      </c:txPr>
    </c:legend>
    <c:plotVisOnly val="1"/>
    <c:dispBlanksAs val="gap"/>
  </c:chart>
  <c:txPr>
    <a:bodyPr/>
    <a:lstStyle/>
    <a:p>
      <a:pPr>
        <a:defRPr sz="18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Thai</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Sheet1!$B$2:$B$7</c:f>
              <c:numCache>
                <c:formatCode>General</c:formatCode>
                <c:ptCount val="6"/>
                <c:pt idx="0">
                  <c:v>15</c:v>
                </c:pt>
                <c:pt idx="1">
                  <c:v>31</c:v>
                </c:pt>
                <c:pt idx="2">
                  <c:v>28</c:v>
                </c:pt>
                <c:pt idx="3">
                  <c:v>16</c:v>
                </c:pt>
                <c:pt idx="4">
                  <c:v>10</c:v>
                </c:pt>
                <c:pt idx="5">
                  <c:v>1</c:v>
                </c:pt>
              </c:numCache>
            </c:numRef>
          </c:val>
        </c:ser>
        <c:marker val="1"/>
        <c:axId val="104628992"/>
        <c:axId val="104630528"/>
      </c:lineChart>
      <c:catAx>
        <c:axId val="104628992"/>
        <c:scaling>
          <c:orientation val="minMax"/>
        </c:scaling>
        <c:axPos val="b"/>
        <c:majorTickMark val="none"/>
        <c:tickLblPos val="nextTo"/>
        <c:txPr>
          <a:bodyPr/>
          <a:lstStyle/>
          <a:p>
            <a:pPr>
              <a:defRPr sz="1100"/>
            </a:pPr>
            <a:endParaRPr lang="en-US"/>
          </a:p>
        </c:txPr>
        <c:crossAx val="104630528"/>
        <c:crosses val="autoZero"/>
        <c:auto val="1"/>
        <c:lblAlgn val="ctr"/>
        <c:lblOffset val="100"/>
      </c:catAx>
      <c:valAx>
        <c:axId val="104630528"/>
        <c:scaling>
          <c:orientation val="minMax"/>
          <c:max val="60"/>
          <c:min val="0"/>
        </c:scaling>
        <c:axPos val="l"/>
        <c:numFmt formatCode="General" sourceLinked="1"/>
        <c:tickLblPos val="nextTo"/>
        <c:crossAx val="104628992"/>
        <c:crosses val="autoZero"/>
        <c:crossBetween val="between"/>
        <c:majorUnit val="10"/>
      </c:valAx>
      <c:spPr>
        <a:noFill/>
        <a:ln>
          <a:noFill/>
        </a:ln>
      </c:spPr>
    </c:plotArea>
    <c:legend>
      <c:legendPos val="b"/>
      <c:txPr>
        <a:bodyPr/>
        <a:lstStyle/>
        <a:p>
          <a:pPr>
            <a:defRPr sz="1100"/>
          </a:pPr>
          <a:endParaRPr lang="en-US"/>
        </a:p>
      </c:txPr>
    </c:legend>
    <c:plotVisOnly val="1"/>
    <c:dispBlanksAs val="gap"/>
  </c:chart>
  <c:txPr>
    <a:bodyPr/>
    <a:lstStyle/>
    <a:p>
      <a:pPr>
        <a:defRPr sz="1800"/>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Thai</c:v>
                </c:pt>
              </c:strCache>
            </c:strRef>
          </c:tx>
          <c:marker>
            <c:symbol val="none"/>
          </c:marker>
          <c:cat>
            <c:strRef>
              <c:f>Sheet1!$A$2:$A$7</c:f>
              <c:strCache>
                <c:ptCount val="6"/>
                <c:pt idx="0">
                  <c:v>5-8 AM</c:v>
                </c:pt>
                <c:pt idx="1">
                  <c:v>8-11 AM</c:v>
                </c:pt>
                <c:pt idx="2">
                  <c:v>11-14 PM</c:v>
                </c:pt>
                <c:pt idx="3">
                  <c:v>14-18 PM</c:v>
                </c:pt>
                <c:pt idx="4">
                  <c:v>18-21 PM</c:v>
                </c:pt>
                <c:pt idx="5">
                  <c:v>After 21 PM</c:v>
                </c:pt>
              </c:strCache>
            </c:strRef>
          </c:cat>
          <c:val>
            <c:numRef>
              <c:f>Sheet1!$B$2:$B$7</c:f>
              <c:numCache>
                <c:formatCode>General</c:formatCode>
                <c:ptCount val="6"/>
                <c:pt idx="0">
                  <c:v>3</c:v>
                </c:pt>
                <c:pt idx="1">
                  <c:v>3</c:v>
                </c:pt>
                <c:pt idx="2">
                  <c:v>10</c:v>
                </c:pt>
                <c:pt idx="3">
                  <c:v>21</c:v>
                </c:pt>
                <c:pt idx="4">
                  <c:v>38</c:v>
                </c:pt>
                <c:pt idx="5">
                  <c:v>25</c:v>
                </c:pt>
              </c:numCache>
            </c:numRef>
          </c:val>
        </c:ser>
        <c:marker val="1"/>
        <c:axId val="104711296"/>
        <c:axId val="104712832"/>
      </c:lineChart>
      <c:catAx>
        <c:axId val="104711296"/>
        <c:scaling>
          <c:orientation val="minMax"/>
        </c:scaling>
        <c:axPos val="b"/>
        <c:majorTickMark val="none"/>
        <c:tickLblPos val="nextTo"/>
        <c:txPr>
          <a:bodyPr/>
          <a:lstStyle/>
          <a:p>
            <a:pPr>
              <a:defRPr sz="1100"/>
            </a:pPr>
            <a:endParaRPr lang="en-US"/>
          </a:p>
        </c:txPr>
        <c:crossAx val="104712832"/>
        <c:crosses val="autoZero"/>
        <c:auto val="1"/>
        <c:lblAlgn val="ctr"/>
        <c:lblOffset val="100"/>
      </c:catAx>
      <c:valAx>
        <c:axId val="104712832"/>
        <c:scaling>
          <c:orientation val="minMax"/>
          <c:max val="60"/>
          <c:min val="0"/>
        </c:scaling>
        <c:axPos val="l"/>
        <c:numFmt formatCode="General" sourceLinked="1"/>
        <c:tickLblPos val="nextTo"/>
        <c:crossAx val="104711296"/>
        <c:crosses val="autoZero"/>
        <c:crossBetween val="between"/>
        <c:majorUnit val="10"/>
      </c:valAx>
      <c:spPr>
        <a:noFill/>
        <a:ln>
          <a:noFill/>
        </a:ln>
      </c:spPr>
    </c:plotArea>
    <c:legend>
      <c:legendPos val="b"/>
      <c:txPr>
        <a:bodyPr/>
        <a:lstStyle/>
        <a:p>
          <a:pPr>
            <a:defRPr sz="1100"/>
          </a:pPr>
          <a:endParaRPr lang="en-US"/>
        </a:p>
      </c:txPr>
    </c:legend>
    <c:plotVisOnly val="1"/>
    <c:dispBlanksAs val="gap"/>
  </c:chart>
  <c:txPr>
    <a:bodyPr/>
    <a:lstStyle/>
    <a:p>
      <a:pPr>
        <a:defRPr sz="1800"/>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spPr>
            <a:solidFill>
              <a:srgbClr val="4F81BD"/>
            </a:solidFill>
          </c:spPr>
          <c:dPt>
            <c:idx val="1"/>
            <c:spPr>
              <a:solidFill>
                <a:srgbClr val="C00000"/>
              </a:solidFill>
            </c:spPr>
          </c:dPt>
          <c:dLbls>
            <c:dLbl>
              <c:idx val="0"/>
              <c:layout>
                <c:manualLayout>
                  <c:x val="3.9548500586362924E-2"/>
                  <c:y val="-0.14270924467774909"/>
                </c:manualLayout>
              </c:layout>
              <c:showCatName val="1"/>
              <c:showPercent val="1"/>
            </c:dLbl>
            <c:dLbl>
              <c:idx val="1"/>
              <c:delete val="1"/>
            </c:dLbl>
            <c:dLbl>
              <c:idx val="2"/>
              <c:layout>
                <c:manualLayout>
                  <c:x val="-0.154596521023107"/>
                  <c:y val="5.2542322834646535E-2"/>
                </c:manualLayout>
              </c:layout>
              <c:dLblPos val="bestFit"/>
              <c:showCatName val="1"/>
              <c:showPercent val="1"/>
            </c:dLbl>
            <c:txPr>
              <a:bodyPr/>
              <a:lstStyle/>
              <a:p>
                <a:pPr>
                  <a:defRPr sz="18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61</c:v>
                </c:pt>
                <c:pt idx="1">
                  <c:v>39</c:v>
                </c:pt>
              </c:numCache>
            </c:numRef>
          </c:val>
        </c:ser>
        <c:firstSliceAng val="0"/>
      </c:pieChart>
    </c:plotArea>
    <c:plotVisOnly val="1"/>
    <c:dispBlanksAs val="zero"/>
  </c:chart>
  <c:txPr>
    <a:bodyPr/>
    <a:lstStyle/>
    <a:p>
      <a:pPr>
        <a:defRPr sz="1800"/>
      </a:pPr>
      <a:endParaRPr lang="en-US"/>
    </a:p>
  </c:txPr>
  <c:externalData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spPr>
            <a:solidFill>
              <a:srgbClr val="4F81BD"/>
            </a:solidFill>
          </c:spPr>
          <c:dPt>
            <c:idx val="1"/>
            <c:spPr>
              <a:solidFill>
                <a:srgbClr val="C00000"/>
              </a:solidFill>
            </c:spPr>
          </c:dPt>
          <c:dLbls>
            <c:dLbl>
              <c:idx val="0"/>
              <c:layout>
                <c:manualLayout>
                  <c:x val="0.24363517060367393"/>
                  <c:y val="-0.42268190434529224"/>
                </c:manualLayout>
              </c:layout>
              <c:showCatName val="1"/>
              <c:showPercent val="1"/>
            </c:dLbl>
            <c:dLbl>
              <c:idx val="1"/>
              <c:delete val="1"/>
            </c:dLbl>
            <c:dLbl>
              <c:idx val="2"/>
              <c:layout>
                <c:manualLayout>
                  <c:x val="-0.154596521023107"/>
                  <c:y val="5.2542322834646452E-2"/>
                </c:manualLayout>
              </c:layout>
              <c:dLblPos val="bestFit"/>
              <c:showCatName val="1"/>
              <c:showPercent val="1"/>
            </c:dLbl>
            <c:txPr>
              <a:bodyPr/>
              <a:lstStyle/>
              <a:p>
                <a:pPr>
                  <a:defRPr sz="1800" b="1"/>
                </a:pPr>
                <a:endParaRPr lang="en-US"/>
              </a:p>
            </c:txPr>
            <c:dLblPos val="inEnd"/>
            <c:showCatName val="1"/>
            <c:showPercent val="1"/>
          </c:dLbls>
          <c:cat>
            <c:strRef>
              <c:f>Sheet1!$A$2:$A$3</c:f>
              <c:strCache>
                <c:ptCount val="2"/>
                <c:pt idx="0">
                  <c:v>Yes</c:v>
                </c:pt>
                <c:pt idx="1">
                  <c:v>No</c:v>
                </c:pt>
              </c:strCache>
            </c:strRef>
          </c:cat>
          <c:val>
            <c:numRef>
              <c:f>Sheet1!$B$2:$B$3</c:f>
              <c:numCache>
                <c:formatCode>General</c:formatCode>
                <c:ptCount val="2"/>
                <c:pt idx="0">
                  <c:v>93</c:v>
                </c:pt>
                <c:pt idx="1">
                  <c:v>7</c:v>
                </c:pt>
              </c:numCache>
            </c:numRef>
          </c:val>
        </c:ser>
        <c:firstSliceAng val="0"/>
      </c:pieChart>
    </c:plotArea>
    <c:plotVisOnly val="1"/>
    <c:dispBlanksAs val="zero"/>
  </c:chart>
  <c:txPr>
    <a:bodyPr/>
    <a:lstStyle/>
    <a:p>
      <a:pPr>
        <a:defRPr sz="1800"/>
      </a:pPr>
      <a:endParaRPr lang="en-US"/>
    </a:p>
  </c:txPr>
  <c:externalData r:id="rId2"/>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Thai</c:v>
                </c:pt>
              </c:strCache>
            </c:strRef>
          </c:tx>
          <c:dLbls>
            <c:showVal val="1"/>
          </c:dLbls>
          <c:cat>
            <c:strRef>
              <c:f>Sheet1!$A$2:$A$8</c:f>
              <c:strCache>
                <c:ptCount val="7"/>
                <c:pt idx="0">
                  <c:v>Employer</c:v>
                </c:pt>
                <c:pt idx="1">
                  <c:v>Posters / Billboards</c:v>
                </c:pt>
                <c:pt idx="2">
                  <c:v>Radio</c:v>
                </c:pt>
                <c:pt idx="3">
                  <c:v>Talking with friends</c:v>
                </c:pt>
                <c:pt idx="4">
                  <c:v>Newpaper</c:v>
                </c:pt>
                <c:pt idx="5">
                  <c:v>Brochures from HCWs</c:v>
                </c:pt>
                <c:pt idx="6">
                  <c:v>Television</c:v>
                </c:pt>
              </c:strCache>
            </c:strRef>
          </c:cat>
          <c:val>
            <c:numRef>
              <c:f>Sheet1!$B$2:$B$8</c:f>
              <c:numCache>
                <c:formatCode>General</c:formatCode>
                <c:ptCount val="7"/>
                <c:pt idx="0">
                  <c:v>2</c:v>
                </c:pt>
                <c:pt idx="1">
                  <c:v>20</c:v>
                </c:pt>
                <c:pt idx="2">
                  <c:v>28</c:v>
                </c:pt>
                <c:pt idx="3">
                  <c:v>31</c:v>
                </c:pt>
                <c:pt idx="4">
                  <c:v>45</c:v>
                </c:pt>
                <c:pt idx="5">
                  <c:v>69</c:v>
                </c:pt>
                <c:pt idx="6">
                  <c:v>98</c:v>
                </c:pt>
              </c:numCache>
            </c:numRef>
          </c:val>
        </c:ser>
        <c:axId val="104937344"/>
        <c:axId val="104938880"/>
      </c:barChart>
      <c:catAx>
        <c:axId val="104937344"/>
        <c:scaling>
          <c:orientation val="minMax"/>
        </c:scaling>
        <c:axPos val="l"/>
        <c:majorTickMark val="none"/>
        <c:tickLblPos val="nextTo"/>
        <c:txPr>
          <a:bodyPr/>
          <a:lstStyle/>
          <a:p>
            <a:pPr>
              <a:defRPr sz="1200" baseline="0"/>
            </a:pPr>
            <a:endParaRPr lang="en-US"/>
          </a:p>
        </c:txPr>
        <c:crossAx val="104938880"/>
        <c:crosses val="autoZero"/>
        <c:auto val="1"/>
        <c:lblAlgn val="ctr"/>
        <c:lblOffset val="100"/>
      </c:catAx>
      <c:valAx>
        <c:axId val="104938880"/>
        <c:scaling>
          <c:orientation val="minMax"/>
          <c:max val="100"/>
          <c:min val="0"/>
        </c:scaling>
        <c:axPos val="b"/>
        <c:majorGridlines/>
        <c:numFmt formatCode="General" sourceLinked="1"/>
        <c:majorTickMark val="none"/>
        <c:tickLblPos val="nextTo"/>
        <c:txPr>
          <a:bodyPr/>
          <a:lstStyle/>
          <a:p>
            <a:pPr>
              <a:defRPr sz="1400"/>
            </a:pPr>
            <a:endParaRPr lang="en-US"/>
          </a:p>
        </c:txPr>
        <c:crossAx val="104937344"/>
        <c:crosses val="autoZero"/>
        <c:crossBetween val="between"/>
        <c:majorUnit val="20"/>
      </c:valAx>
      <c:spPr>
        <a:ln>
          <a:solidFill>
            <a:schemeClr val="tx1">
              <a:lumMod val="65000"/>
              <a:lumOff val="35000"/>
            </a:schemeClr>
          </a:solidFill>
        </a:ln>
      </c:spPr>
    </c:plotArea>
    <c:plotVisOnly val="1"/>
    <c:dispBlanksAs val="gap"/>
  </c:chart>
  <c:txPr>
    <a:bodyPr/>
    <a:lstStyle/>
    <a:p>
      <a:pPr>
        <a:defRPr sz="1800"/>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Migrants</c:v>
                </c:pt>
              </c:strCache>
            </c:strRef>
          </c:tx>
          <c:dLbls>
            <c:showVal val="1"/>
          </c:dLbls>
          <c:cat>
            <c:strRef>
              <c:f>Sheet1!$A$2:$A$8</c:f>
              <c:strCache>
                <c:ptCount val="7"/>
                <c:pt idx="0">
                  <c:v>Employer</c:v>
                </c:pt>
                <c:pt idx="1">
                  <c:v>Posters / Billboards</c:v>
                </c:pt>
                <c:pt idx="2">
                  <c:v>Radio</c:v>
                </c:pt>
                <c:pt idx="3">
                  <c:v>Talking with friends</c:v>
                </c:pt>
                <c:pt idx="4">
                  <c:v>Newpaper</c:v>
                </c:pt>
                <c:pt idx="5">
                  <c:v>Brochures from HCWs</c:v>
                </c:pt>
                <c:pt idx="6">
                  <c:v>Television</c:v>
                </c:pt>
              </c:strCache>
            </c:strRef>
          </c:cat>
          <c:val>
            <c:numRef>
              <c:f>Sheet1!$B$2:$B$8</c:f>
              <c:numCache>
                <c:formatCode>General</c:formatCode>
                <c:ptCount val="7"/>
                <c:pt idx="0">
                  <c:v>17</c:v>
                </c:pt>
                <c:pt idx="1">
                  <c:v>10</c:v>
                </c:pt>
                <c:pt idx="2">
                  <c:v>8</c:v>
                </c:pt>
                <c:pt idx="3">
                  <c:v>61</c:v>
                </c:pt>
                <c:pt idx="4">
                  <c:v>6</c:v>
                </c:pt>
                <c:pt idx="5">
                  <c:v>49</c:v>
                </c:pt>
                <c:pt idx="6">
                  <c:v>48</c:v>
                </c:pt>
              </c:numCache>
            </c:numRef>
          </c:val>
        </c:ser>
        <c:axId val="105060992"/>
        <c:axId val="105070976"/>
      </c:barChart>
      <c:catAx>
        <c:axId val="105060992"/>
        <c:scaling>
          <c:orientation val="minMax"/>
        </c:scaling>
        <c:axPos val="l"/>
        <c:majorTickMark val="none"/>
        <c:tickLblPos val="nextTo"/>
        <c:txPr>
          <a:bodyPr/>
          <a:lstStyle/>
          <a:p>
            <a:pPr>
              <a:defRPr sz="1200" baseline="0"/>
            </a:pPr>
            <a:endParaRPr lang="en-US"/>
          </a:p>
        </c:txPr>
        <c:crossAx val="105070976"/>
        <c:crosses val="autoZero"/>
        <c:auto val="1"/>
        <c:lblAlgn val="ctr"/>
        <c:lblOffset val="100"/>
      </c:catAx>
      <c:valAx>
        <c:axId val="105070976"/>
        <c:scaling>
          <c:orientation val="minMax"/>
          <c:max val="100"/>
          <c:min val="0"/>
        </c:scaling>
        <c:axPos val="b"/>
        <c:majorGridlines/>
        <c:numFmt formatCode="General" sourceLinked="1"/>
        <c:majorTickMark val="none"/>
        <c:tickLblPos val="nextTo"/>
        <c:txPr>
          <a:bodyPr/>
          <a:lstStyle/>
          <a:p>
            <a:pPr>
              <a:defRPr sz="1400"/>
            </a:pPr>
            <a:endParaRPr lang="en-US"/>
          </a:p>
        </c:txPr>
        <c:crossAx val="105060992"/>
        <c:crosses val="autoZero"/>
        <c:crossBetween val="between"/>
        <c:majorUnit val="20"/>
      </c:valAx>
      <c:spPr>
        <a:ln>
          <a:solidFill>
            <a:schemeClr val="tx1">
              <a:lumMod val="65000"/>
              <a:lumOff val="35000"/>
            </a:schemeClr>
          </a:solidFill>
        </a:ln>
      </c:spPr>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0.22235678873474093"/>
          <c:y val="2.8613127460630008E-2"/>
          <c:w val="0.48643732033496417"/>
          <c:h val="0.643571296751969"/>
        </c:manualLayout>
      </c:layout>
      <c:pieChart>
        <c:varyColors val="1"/>
        <c:ser>
          <c:idx val="0"/>
          <c:order val="0"/>
          <c:tx>
            <c:strRef>
              <c:f>Sheet1!$B$1</c:f>
              <c:strCache>
                <c:ptCount val="1"/>
                <c:pt idx="0">
                  <c:v>All of it</c:v>
                </c:pt>
              </c:strCache>
            </c:strRef>
          </c:tx>
          <c:dPt>
            <c:idx val="0"/>
            <c:explosion val="17"/>
          </c:dPt>
          <c:dLbls>
            <c:dLbl>
              <c:idx val="0"/>
              <c:layout>
                <c:manualLayout>
                  <c:x val="0.1862684983526012"/>
                  <c:y val="-0.592592592592593"/>
                </c:manualLayout>
              </c:layout>
              <c:dLblPos val="bestFit"/>
              <c:showCatName val="1"/>
              <c:showPercent val="1"/>
            </c:dLbl>
            <c:dLbl>
              <c:idx val="1"/>
              <c:delete val="1"/>
            </c:dLbl>
            <c:dLbl>
              <c:idx val="2"/>
              <c:layout>
                <c:manualLayout>
                  <c:x val="-0.154596521023107"/>
                  <c:y val="5.2542322834646535E-2"/>
                </c:manualLayout>
              </c:layout>
              <c:dLblPos val="bestFit"/>
              <c:showCatName val="1"/>
              <c:showPercent val="1"/>
            </c:dLbl>
            <c:dLblPos val="inEnd"/>
            <c:showCatName val="1"/>
            <c:showPercent val="1"/>
          </c:dLbls>
          <c:cat>
            <c:strRef>
              <c:f>Sheet1!$A$2:$A$3</c:f>
              <c:strCache>
                <c:ptCount val="2"/>
                <c:pt idx="0">
                  <c:v>Aware</c:v>
                </c:pt>
                <c:pt idx="1">
                  <c:v>Not aware</c:v>
                </c:pt>
              </c:strCache>
            </c:strRef>
          </c:cat>
          <c:val>
            <c:numRef>
              <c:f>Sheet1!$B$2:$B$3</c:f>
              <c:numCache>
                <c:formatCode>General</c:formatCode>
                <c:ptCount val="2"/>
                <c:pt idx="0">
                  <c:v>88</c:v>
                </c:pt>
                <c:pt idx="1">
                  <c:v>12</c:v>
                </c:pt>
              </c:numCache>
            </c:numRef>
          </c:val>
        </c:ser>
        <c:firstSliceAng val="0"/>
      </c:pieChart>
    </c:plotArea>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barChart>
        <c:barDir val="bar"/>
        <c:grouping val="clustered"/>
        <c:ser>
          <c:idx val="0"/>
          <c:order val="0"/>
          <c:tx>
            <c:strRef>
              <c:f>Sheet1!$B$1</c:f>
              <c:strCache>
                <c:ptCount val="1"/>
                <c:pt idx="0">
                  <c:v>Thai</c:v>
                </c:pt>
              </c:strCache>
            </c:strRef>
          </c:tx>
          <c:cat>
            <c:strRef>
              <c:f>Sheet1!$A$2:$A$15</c:f>
              <c:strCache>
                <c:ptCount val="14"/>
                <c:pt idx="0">
                  <c:v>None</c:v>
                </c:pt>
                <c:pt idx="1">
                  <c:v>Swollen hands or feet</c:v>
                </c:pt>
                <c:pt idx="2">
                  <c:v>Itchy skin</c:v>
                </c:pt>
                <c:pt idx="3">
                  <c:v>Red sports or rashes</c:v>
                </c:pt>
                <c:pt idx="4">
                  <c:v>Cough and sore throat</c:v>
                </c:pt>
                <c:pt idx="5">
                  <c:v>Red eyes and eye pain</c:v>
                </c:pt>
                <c:pt idx="6">
                  <c:v>Stomach ache</c:v>
                </c:pt>
                <c:pt idx="7">
                  <c:v>Prolonged tiredness</c:v>
                </c:pt>
                <c:pt idx="8">
                  <c:v>Nausea or vomiting</c:v>
                </c:pt>
                <c:pt idx="9">
                  <c:v>Sweating</c:v>
                </c:pt>
                <c:pt idx="10">
                  <c:v>Joint or muscle pain</c:v>
                </c:pt>
                <c:pt idx="11">
                  <c:v>Head aches</c:v>
                </c:pt>
                <c:pt idx="12">
                  <c:v>Cold shivers</c:v>
                </c:pt>
                <c:pt idx="13">
                  <c:v>High fever</c:v>
                </c:pt>
              </c:strCache>
            </c:strRef>
          </c:cat>
          <c:val>
            <c:numRef>
              <c:f>Sheet1!$B$2:$B$15</c:f>
              <c:numCache>
                <c:formatCode>General</c:formatCode>
                <c:ptCount val="14"/>
                <c:pt idx="0">
                  <c:v>0</c:v>
                </c:pt>
                <c:pt idx="1">
                  <c:v>0</c:v>
                </c:pt>
                <c:pt idx="2">
                  <c:v>2</c:v>
                </c:pt>
                <c:pt idx="3">
                  <c:v>8</c:v>
                </c:pt>
                <c:pt idx="4">
                  <c:v>4</c:v>
                </c:pt>
                <c:pt idx="5">
                  <c:v>10</c:v>
                </c:pt>
                <c:pt idx="6">
                  <c:v>20</c:v>
                </c:pt>
                <c:pt idx="7">
                  <c:v>21</c:v>
                </c:pt>
                <c:pt idx="8">
                  <c:v>30</c:v>
                </c:pt>
                <c:pt idx="9">
                  <c:v>34</c:v>
                </c:pt>
                <c:pt idx="10">
                  <c:v>59</c:v>
                </c:pt>
                <c:pt idx="11">
                  <c:v>76</c:v>
                </c:pt>
                <c:pt idx="12">
                  <c:v>92</c:v>
                </c:pt>
                <c:pt idx="13">
                  <c:v>94</c:v>
                </c:pt>
              </c:numCache>
            </c:numRef>
          </c:val>
        </c:ser>
        <c:ser>
          <c:idx val="1"/>
          <c:order val="1"/>
          <c:tx>
            <c:strRef>
              <c:f>Sheet1!$C$1</c:f>
              <c:strCache>
                <c:ptCount val="1"/>
                <c:pt idx="0">
                  <c:v>Migrants</c:v>
                </c:pt>
              </c:strCache>
            </c:strRef>
          </c:tx>
          <c:cat>
            <c:strRef>
              <c:f>Sheet1!$A$2:$A$15</c:f>
              <c:strCache>
                <c:ptCount val="14"/>
                <c:pt idx="0">
                  <c:v>None</c:v>
                </c:pt>
                <c:pt idx="1">
                  <c:v>Swollen hands or feet</c:v>
                </c:pt>
                <c:pt idx="2">
                  <c:v>Itchy skin</c:v>
                </c:pt>
                <c:pt idx="3">
                  <c:v>Red sports or rashes</c:v>
                </c:pt>
                <c:pt idx="4">
                  <c:v>Cough and sore throat</c:v>
                </c:pt>
                <c:pt idx="5">
                  <c:v>Red eyes and eye pain</c:v>
                </c:pt>
                <c:pt idx="6">
                  <c:v>Stomach ache</c:v>
                </c:pt>
                <c:pt idx="7">
                  <c:v>Prolonged tiredness</c:v>
                </c:pt>
                <c:pt idx="8">
                  <c:v>Nausea or vomiting</c:v>
                </c:pt>
                <c:pt idx="9">
                  <c:v>Sweating</c:v>
                </c:pt>
                <c:pt idx="10">
                  <c:v>Joint or muscle pain</c:v>
                </c:pt>
                <c:pt idx="11">
                  <c:v>Head aches</c:v>
                </c:pt>
                <c:pt idx="12">
                  <c:v>Cold shivers</c:v>
                </c:pt>
                <c:pt idx="13">
                  <c:v>High fever</c:v>
                </c:pt>
              </c:strCache>
            </c:strRef>
          </c:cat>
          <c:val>
            <c:numRef>
              <c:f>Sheet1!$C$2:$C$15</c:f>
              <c:numCache>
                <c:formatCode>General</c:formatCode>
                <c:ptCount val="14"/>
                <c:pt idx="0">
                  <c:v>2</c:v>
                </c:pt>
                <c:pt idx="1">
                  <c:v>7</c:v>
                </c:pt>
                <c:pt idx="2">
                  <c:v>10</c:v>
                </c:pt>
                <c:pt idx="3">
                  <c:v>11</c:v>
                </c:pt>
                <c:pt idx="4">
                  <c:v>19</c:v>
                </c:pt>
                <c:pt idx="5">
                  <c:v>31</c:v>
                </c:pt>
                <c:pt idx="6">
                  <c:v>31</c:v>
                </c:pt>
                <c:pt idx="7">
                  <c:v>37</c:v>
                </c:pt>
                <c:pt idx="8">
                  <c:v>44</c:v>
                </c:pt>
                <c:pt idx="9">
                  <c:v>55</c:v>
                </c:pt>
                <c:pt idx="10">
                  <c:v>57</c:v>
                </c:pt>
                <c:pt idx="11">
                  <c:v>69</c:v>
                </c:pt>
                <c:pt idx="12">
                  <c:v>84</c:v>
                </c:pt>
                <c:pt idx="13">
                  <c:v>84</c:v>
                </c:pt>
              </c:numCache>
            </c:numRef>
          </c:val>
        </c:ser>
        <c:axId val="71710976"/>
        <c:axId val="71716864"/>
      </c:barChart>
      <c:catAx>
        <c:axId val="71710976"/>
        <c:scaling>
          <c:orientation val="minMax"/>
        </c:scaling>
        <c:axPos val="l"/>
        <c:majorTickMark val="none"/>
        <c:tickLblPos val="nextTo"/>
        <c:txPr>
          <a:bodyPr/>
          <a:lstStyle/>
          <a:p>
            <a:pPr>
              <a:defRPr sz="1200"/>
            </a:pPr>
            <a:endParaRPr lang="en-US"/>
          </a:p>
        </c:txPr>
        <c:crossAx val="71716864"/>
        <c:crosses val="autoZero"/>
        <c:auto val="1"/>
        <c:lblAlgn val="ctr"/>
        <c:lblOffset val="100"/>
      </c:catAx>
      <c:valAx>
        <c:axId val="71716864"/>
        <c:scaling>
          <c:orientation val="minMax"/>
          <c:max val="100"/>
          <c:min val="0"/>
        </c:scaling>
        <c:axPos val="b"/>
        <c:majorGridlines/>
        <c:numFmt formatCode="General" sourceLinked="1"/>
        <c:majorTickMark val="none"/>
        <c:tickLblPos val="nextTo"/>
        <c:txPr>
          <a:bodyPr/>
          <a:lstStyle/>
          <a:p>
            <a:pPr>
              <a:defRPr sz="1200"/>
            </a:pPr>
            <a:endParaRPr lang="en-US"/>
          </a:p>
        </c:txPr>
        <c:crossAx val="71710976"/>
        <c:crosses val="autoZero"/>
        <c:crossBetween val="between"/>
        <c:majorUnit val="10"/>
      </c:valAx>
    </c:plotArea>
    <c:legend>
      <c:legendPos val="r"/>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barChart>
        <c:barDir val="bar"/>
        <c:grouping val="clustered"/>
        <c:ser>
          <c:idx val="0"/>
          <c:order val="0"/>
          <c:tx>
            <c:strRef>
              <c:f>Sheet1!$B$1</c:f>
              <c:strCache>
                <c:ptCount val="1"/>
                <c:pt idx="0">
                  <c:v>Thai</c:v>
                </c:pt>
              </c:strCache>
            </c:strRef>
          </c:tx>
          <c:cat>
            <c:strRef>
              <c:f>Sheet1!$A$2:$A$9</c:f>
              <c:strCache>
                <c:ptCount val="8"/>
                <c:pt idx="0">
                  <c:v>None</c:v>
                </c:pt>
                <c:pt idx="1">
                  <c:v>Food</c:v>
                </c:pt>
                <c:pt idx="2">
                  <c:v>Ducks</c:v>
                </c:pt>
                <c:pt idx="3">
                  <c:v>Chickens</c:v>
                </c:pt>
                <c:pt idx="4">
                  <c:v>Other infected people</c:v>
                </c:pt>
                <c:pt idx="5">
                  <c:v>Water</c:v>
                </c:pt>
                <c:pt idx="6">
                  <c:v>Day time mosquitoes</c:v>
                </c:pt>
                <c:pt idx="7">
                  <c:v>Night time mosquitoes</c:v>
                </c:pt>
              </c:strCache>
            </c:strRef>
          </c:cat>
          <c:val>
            <c:numRef>
              <c:f>Sheet1!$B$2:$B$9</c:f>
              <c:numCache>
                <c:formatCode>General</c:formatCode>
                <c:ptCount val="8"/>
                <c:pt idx="0">
                  <c:v>0</c:v>
                </c:pt>
                <c:pt idx="1">
                  <c:v>0</c:v>
                </c:pt>
                <c:pt idx="2">
                  <c:v>0</c:v>
                </c:pt>
                <c:pt idx="3">
                  <c:v>1</c:v>
                </c:pt>
                <c:pt idx="4">
                  <c:v>2</c:v>
                </c:pt>
                <c:pt idx="5">
                  <c:v>3</c:v>
                </c:pt>
                <c:pt idx="6">
                  <c:v>68</c:v>
                </c:pt>
                <c:pt idx="7">
                  <c:v>46</c:v>
                </c:pt>
              </c:numCache>
            </c:numRef>
          </c:val>
        </c:ser>
        <c:ser>
          <c:idx val="1"/>
          <c:order val="1"/>
          <c:tx>
            <c:strRef>
              <c:f>Sheet1!$C$1</c:f>
              <c:strCache>
                <c:ptCount val="1"/>
                <c:pt idx="0">
                  <c:v>Migrants</c:v>
                </c:pt>
              </c:strCache>
            </c:strRef>
          </c:tx>
          <c:cat>
            <c:strRef>
              <c:f>Sheet1!$A$2:$A$9</c:f>
              <c:strCache>
                <c:ptCount val="8"/>
                <c:pt idx="0">
                  <c:v>None</c:v>
                </c:pt>
                <c:pt idx="1">
                  <c:v>Food</c:v>
                </c:pt>
                <c:pt idx="2">
                  <c:v>Ducks</c:v>
                </c:pt>
                <c:pt idx="3">
                  <c:v>Chickens</c:v>
                </c:pt>
                <c:pt idx="4">
                  <c:v>Other infected people</c:v>
                </c:pt>
                <c:pt idx="5">
                  <c:v>Water</c:v>
                </c:pt>
                <c:pt idx="6">
                  <c:v>Day time mosquitoes</c:v>
                </c:pt>
                <c:pt idx="7">
                  <c:v>Night time mosquitoes</c:v>
                </c:pt>
              </c:strCache>
            </c:strRef>
          </c:cat>
          <c:val>
            <c:numRef>
              <c:f>Sheet1!$C$2:$C$9</c:f>
              <c:numCache>
                <c:formatCode>General</c:formatCode>
                <c:ptCount val="8"/>
                <c:pt idx="0">
                  <c:v>3</c:v>
                </c:pt>
                <c:pt idx="1">
                  <c:v>11</c:v>
                </c:pt>
                <c:pt idx="2">
                  <c:v>12</c:v>
                </c:pt>
                <c:pt idx="3">
                  <c:v>14</c:v>
                </c:pt>
                <c:pt idx="4">
                  <c:v>18</c:v>
                </c:pt>
                <c:pt idx="5">
                  <c:v>37</c:v>
                </c:pt>
                <c:pt idx="6">
                  <c:v>47</c:v>
                </c:pt>
                <c:pt idx="7">
                  <c:v>65</c:v>
                </c:pt>
              </c:numCache>
            </c:numRef>
          </c:val>
        </c:ser>
        <c:axId val="71774208"/>
        <c:axId val="71775744"/>
      </c:barChart>
      <c:catAx>
        <c:axId val="71774208"/>
        <c:scaling>
          <c:orientation val="minMax"/>
        </c:scaling>
        <c:axPos val="l"/>
        <c:majorTickMark val="none"/>
        <c:tickLblPos val="nextTo"/>
        <c:txPr>
          <a:bodyPr/>
          <a:lstStyle/>
          <a:p>
            <a:pPr>
              <a:defRPr sz="1200"/>
            </a:pPr>
            <a:endParaRPr lang="en-US"/>
          </a:p>
        </c:txPr>
        <c:crossAx val="71775744"/>
        <c:crosses val="autoZero"/>
        <c:auto val="1"/>
        <c:lblAlgn val="ctr"/>
        <c:lblOffset val="100"/>
      </c:catAx>
      <c:valAx>
        <c:axId val="71775744"/>
        <c:scaling>
          <c:orientation val="minMax"/>
          <c:max val="100"/>
          <c:min val="0"/>
        </c:scaling>
        <c:axPos val="b"/>
        <c:majorGridlines/>
        <c:numFmt formatCode="General" sourceLinked="1"/>
        <c:majorTickMark val="none"/>
        <c:tickLblPos val="nextTo"/>
        <c:txPr>
          <a:bodyPr/>
          <a:lstStyle/>
          <a:p>
            <a:pPr>
              <a:defRPr sz="1200"/>
            </a:pPr>
            <a:endParaRPr lang="en-US"/>
          </a:p>
        </c:txPr>
        <c:crossAx val="71774208"/>
        <c:crosses val="autoZero"/>
        <c:crossBetween val="between"/>
        <c:majorUnit val="10"/>
      </c:valAx>
    </c:plotArea>
    <c:legend>
      <c:legendPos val="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barChart>
        <c:barDir val="bar"/>
        <c:grouping val="clustered"/>
        <c:ser>
          <c:idx val="0"/>
          <c:order val="0"/>
          <c:tx>
            <c:strRef>
              <c:f>Sheet1!$B$1</c:f>
              <c:strCache>
                <c:ptCount val="1"/>
                <c:pt idx="0">
                  <c:v>Thai</c:v>
                </c:pt>
              </c:strCache>
            </c:strRef>
          </c:tx>
          <c:dLbls>
            <c:txPr>
              <a:bodyPr/>
              <a:lstStyle/>
              <a:p>
                <a:pPr>
                  <a:defRPr sz="1400"/>
                </a:pPr>
                <a:endParaRPr lang="en-US"/>
              </a:p>
            </c:txPr>
            <c:showVal val="1"/>
          </c:dLbls>
          <c:cat>
            <c:strRef>
              <c:f>Sheet1!$A$2:$A$6</c:f>
              <c:strCache>
                <c:ptCount val="5"/>
                <c:pt idx="0">
                  <c:v>Studying</c:v>
                </c:pt>
                <c:pt idx="1">
                  <c:v>Self employed</c:v>
                </c:pt>
                <c:pt idx="2">
                  <c:v>Employed</c:v>
                </c:pt>
                <c:pt idx="3">
                  <c:v>Home duties</c:v>
                </c:pt>
                <c:pt idx="4">
                  <c:v>Unemployed</c:v>
                </c:pt>
              </c:strCache>
            </c:strRef>
          </c:cat>
          <c:val>
            <c:numRef>
              <c:f>Sheet1!$B$2:$B$6</c:f>
              <c:numCache>
                <c:formatCode>General</c:formatCode>
                <c:ptCount val="5"/>
                <c:pt idx="0">
                  <c:v>48</c:v>
                </c:pt>
                <c:pt idx="1">
                  <c:v>68</c:v>
                </c:pt>
                <c:pt idx="2">
                  <c:v>69</c:v>
                </c:pt>
                <c:pt idx="3">
                  <c:v>74</c:v>
                </c:pt>
                <c:pt idx="4">
                  <c:v>82</c:v>
                </c:pt>
              </c:numCache>
            </c:numRef>
          </c:val>
        </c:ser>
        <c:axId val="71797376"/>
        <c:axId val="71803264"/>
      </c:barChart>
      <c:catAx>
        <c:axId val="71797376"/>
        <c:scaling>
          <c:orientation val="minMax"/>
        </c:scaling>
        <c:axPos val="l"/>
        <c:majorTickMark val="none"/>
        <c:tickLblPos val="nextTo"/>
        <c:txPr>
          <a:bodyPr/>
          <a:lstStyle/>
          <a:p>
            <a:pPr>
              <a:defRPr sz="1200"/>
            </a:pPr>
            <a:endParaRPr lang="en-US"/>
          </a:p>
        </c:txPr>
        <c:crossAx val="71803264"/>
        <c:crosses val="autoZero"/>
        <c:auto val="1"/>
        <c:lblAlgn val="ctr"/>
        <c:lblOffset val="100"/>
      </c:catAx>
      <c:valAx>
        <c:axId val="71803264"/>
        <c:scaling>
          <c:orientation val="minMax"/>
          <c:max val="100"/>
          <c:min val="0"/>
        </c:scaling>
        <c:axPos val="b"/>
        <c:majorGridlines/>
        <c:numFmt formatCode="General" sourceLinked="1"/>
        <c:majorTickMark val="none"/>
        <c:tickLblPos val="nextTo"/>
        <c:txPr>
          <a:bodyPr/>
          <a:lstStyle/>
          <a:p>
            <a:pPr>
              <a:defRPr sz="1200"/>
            </a:pPr>
            <a:endParaRPr lang="en-US"/>
          </a:p>
        </c:txPr>
        <c:crossAx val="71797376"/>
        <c:crosses val="autoZero"/>
        <c:crossBetween val="between"/>
        <c:majorUnit val="10"/>
      </c:valAx>
    </c:plotArea>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0.31280788430858031"/>
          <c:y val="1.7241379310344813E-2"/>
          <c:w val="0.49637512222737018"/>
          <c:h val="0.8626914200380168"/>
        </c:manualLayout>
      </c:layout>
      <c:barChart>
        <c:barDir val="bar"/>
        <c:grouping val="clustered"/>
        <c:ser>
          <c:idx val="0"/>
          <c:order val="0"/>
          <c:tx>
            <c:strRef>
              <c:f>Sheet1!$B$1</c:f>
              <c:strCache>
                <c:ptCount val="1"/>
                <c:pt idx="0">
                  <c:v>Thai</c:v>
                </c:pt>
              </c:strCache>
            </c:strRef>
          </c:tx>
          <c:cat>
            <c:strRef>
              <c:f>Sheet1!$A$2:$A$16</c:f>
              <c:strCache>
                <c:ptCount val="15"/>
                <c:pt idx="0">
                  <c:v>None</c:v>
                </c:pt>
                <c:pt idx="1">
                  <c:v>Wear facemask</c:v>
                </c:pt>
                <c:pt idx="2">
                  <c:v>Don't eat uncooked poutlry or egg</c:v>
                </c:pt>
                <c:pt idx="3">
                  <c:v>Cough or sneeze in elbow</c:v>
                </c:pt>
                <c:pt idx="4">
                  <c:v>Avoid contact with infected person</c:v>
                </c:pt>
                <c:pt idx="5">
                  <c:v>Wash hands with soap</c:v>
                </c:pt>
                <c:pt idx="6">
                  <c:v>Don't let garbage accumulate</c:v>
                </c:pt>
                <c:pt idx="7">
                  <c:v>Cover water storage containers</c:v>
                </c:pt>
                <c:pt idx="8">
                  <c:v>Full cover clothing</c:v>
                </c:pt>
                <c:pt idx="9">
                  <c:v>No empty containers lying around</c:v>
                </c:pt>
                <c:pt idx="10">
                  <c:v>Window screens</c:v>
                </c:pt>
                <c:pt idx="11">
                  <c:v>Mosquito coil</c:v>
                </c:pt>
                <c:pt idx="12">
                  <c:v>Residual spraying</c:v>
                </c:pt>
                <c:pt idx="13">
                  <c:v>Mosquito repellant</c:v>
                </c:pt>
                <c:pt idx="14">
                  <c:v>Mosquito nets</c:v>
                </c:pt>
              </c:strCache>
            </c:strRef>
          </c:cat>
          <c:val>
            <c:numRef>
              <c:f>Sheet1!$B$2:$B$16</c:f>
              <c:numCache>
                <c:formatCode>General</c:formatCode>
                <c:ptCount val="15"/>
                <c:pt idx="0">
                  <c:v>0</c:v>
                </c:pt>
                <c:pt idx="1">
                  <c:v>2</c:v>
                </c:pt>
                <c:pt idx="2">
                  <c:v>0</c:v>
                </c:pt>
                <c:pt idx="3">
                  <c:v>1</c:v>
                </c:pt>
                <c:pt idx="4">
                  <c:v>2</c:v>
                </c:pt>
                <c:pt idx="5">
                  <c:v>4</c:v>
                </c:pt>
                <c:pt idx="6">
                  <c:v>24</c:v>
                </c:pt>
                <c:pt idx="7">
                  <c:v>32</c:v>
                </c:pt>
                <c:pt idx="8">
                  <c:v>43</c:v>
                </c:pt>
                <c:pt idx="9">
                  <c:v>53</c:v>
                </c:pt>
                <c:pt idx="10">
                  <c:v>52</c:v>
                </c:pt>
                <c:pt idx="11">
                  <c:v>61</c:v>
                </c:pt>
                <c:pt idx="12">
                  <c:v>65</c:v>
                </c:pt>
                <c:pt idx="13">
                  <c:v>82</c:v>
                </c:pt>
                <c:pt idx="14">
                  <c:v>87</c:v>
                </c:pt>
              </c:numCache>
            </c:numRef>
          </c:val>
        </c:ser>
        <c:ser>
          <c:idx val="1"/>
          <c:order val="1"/>
          <c:tx>
            <c:strRef>
              <c:f>Sheet1!$C$1</c:f>
              <c:strCache>
                <c:ptCount val="1"/>
                <c:pt idx="0">
                  <c:v>Migrants</c:v>
                </c:pt>
              </c:strCache>
            </c:strRef>
          </c:tx>
          <c:cat>
            <c:strRef>
              <c:f>Sheet1!$A$2:$A$16</c:f>
              <c:strCache>
                <c:ptCount val="15"/>
                <c:pt idx="0">
                  <c:v>None</c:v>
                </c:pt>
                <c:pt idx="1">
                  <c:v>Wear facemask</c:v>
                </c:pt>
                <c:pt idx="2">
                  <c:v>Don't eat uncooked poutlry or egg</c:v>
                </c:pt>
                <c:pt idx="3">
                  <c:v>Cough or sneeze in elbow</c:v>
                </c:pt>
                <c:pt idx="4">
                  <c:v>Avoid contact with infected person</c:v>
                </c:pt>
                <c:pt idx="5">
                  <c:v>Wash hands with soap</c:v>
                </c:pt>
                <c:pt idx="6">
                  <c:v>Don't let garbage accumulate</c:v>
                </c:pt>
                <c:pt idx="7">
                  <c:v>Cover water storage containers</c:v>
                </c:pt>
                <c:pt idx="8">
                  <c:v>Full cover clothing</c:v>
                </c:pt>
                <c:pt idx="9">
                  <c:v>No empty containers lying around</c:v>
                </c:pt>
                <c:pt idx="10">
                  <c:v>Window screens</c:v>
                </c:pt>
                <c:pt idx="11">
                  <c:v>Mosquito coil</c:v>
                </c:pt>
                <c:pt idx="12">
                  <c:v>Residual spraying</c:v>
                </c:pt>
                <c:pt idx="13">
                  <c:v>Mosquito repellant</c:v>
                </c:pt>
                <c:pt idx="14">
                  <c:v>Mosquito nets</c:v>
                </c:pt>
              </c:strCache>
            </c:strRef>
          </c:cat>
          <c:val>
            <c:numRef>
              <c:f>Sheet1!$C$2:$C$16</c:f>
              <c:numCache>
                <c:formatCode>General</c:formatCode>
                <c:ptCount val="15"/>
                <c:pt idx="0">
                  <c:v>1</c:v>
                </c:pt>
                <c:pt idx="1">
                  <c:v>18</c:v>
                </c:pt>
                <c:pt idx="2">
                  <c:v>19</c:v>
                </c:pt>
                <c:pt idx="3">
                  <c:v>22</c:v>
                </c:pt>
                <c:pt idx="4">
                  <c:v>22</c:v>
                </c:pt>
                <c:pt idx="5">
                  <c:v>27</c:v>
                </c:pt>
                <c:pt idx="6">
                  <c:v>51</c:v>
                </c:pt>
                <c:pt idx="7">
                  <c:v>51</c:v>
                </c:pt>
                <c:pt idx="8">
                  <c:v>55</c:v>
                </c:pt>
                <c:pt idx="9">
                  <c:v>63</c:v>
                </c:pt>
                <c:pt idx="10">
                  <c:v>79</c:v>
                </c:pt>
                <c:pt idx="11">
                  <c:v>80</c:v>
                </c:pt>
                <c:pt idx="12">
                  <c:v>80</c:v>
                </c:pt>
                <c:pt idx="13">
                  <c:v>82</c:v>
                </c:pt>
                <c:pt idx="14">
                  <c:v>97</c:v>
                </c:pt>
              </c:numCache>
            </c:numRef>
          </c:val>
        </c:ser>
        <c:axId val="72278784"/>
        <c:axId val="72280320"/>
      </c:barChart>
      <c:catAx>
        <c:axId val="72278784"/>
        <c:scaling>
          <c:orientation val="minMax"/>
        </c:scaling>
        <c:axPos val="l"/>
        <c:majorTickMark val="none"/>
        <c:tickLblPos val="nextTo"/>
        <c:txPr>
          <a:bodyPr/>
          <a:lstStyle/>
          <a:p>
            <a:pPr>
              <a:defRPr sz="1200"/>
            </a:pPr>
            <a:endParaRPr lang="en-US"/>
          </a:p>
        </c:txPr>
        <c:crossAx val="72280320"/>
        <c:crosses val="autoZero"/>
        <c:auto val="1"/>
        <c:lblAlgn val="ctr"/>
        <c:lblOffset val="100"/>
      </c:catAx>
      <c:valAx>
        <c:axId val="72280320"/>
        <c:scaling>
          <c:orientation val="minMax"/>
          <c:max val="100"/>
          <c:min val="0"/>
        </c:scaling>
        <c:axPos val="b"/>
        <c:majorGridlines/>
        <c:numFmt formatCode="General" sourceLinked="1"/>
        <c:majorTickMark val="none"/>
        <c:tickLblPos val="nextTo"/>
        <c:txPr>
          <a:bodyPr/>
          <a:lstStyle/>
          <a:p>
            <a:pPr>
              <a:defRPr sz="1200"/>
            </a:pPr>
            <a:endParaRPr lang="en-US"/>
          </a:p>
        </c:txPr>
        <c:crossAx val="72278784"/>
        <c:crosses val="autoZero"/>
        <c:crossBetween val="between"/>
        <c:majorUnit val="10"/>
      </c:valAx>
    </c:plotArea>
    <c:legend>
      <c:legendPos val="r"/>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8E53F-2D59-41EC-85A0-A8DE73703D38}" type="datetimeFigureOut">
              <a:rPr lang="en-US" smtClean="0"/>
              <a:pPr/>
              <a:t>10/31/2011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5E8D5-0FA6-4B91-A383-4A48D307293A}" type="slidenum">
              <a:rPr lang="en-GB" smtClean="0"/>
              <a:pPr/>
              <a:t>‹#›</a:t>
            </a:fld>
            <a:endParaRPr lang="en-GB"/>
          </a:p>
        </p:txBody>
      </p:sp>
    </p:spTree>
    <p:extLst>
      <p:ext uri="{BB962C8B-B14F-4D97-AF65-F5344CB8AC3E}">
        <p14:creationId xmlns:p14="http://schemas.microsoft.com/office/powerpoint/2010/main" xmlns="" xmlns:mv="urn:schemas-microsoft-com:mac:vml" xmlns:mc="http://schemas.openxmlformats.org/markup-compatibility/2006" val="157258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52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54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49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05E8D5-0FA6-4B91-A383-4A48D307293A}" type="slidenum">
              <a:rPr lang="en-GB" smtClean="0"/>
              <a:pPr/>
              <a:t>50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9" descr="P1080044"/>
          <p:cNvPicPr>
            <a:picLocks noChangeAspect="1" noChangeArrowheads="1"/>
          </p:cNvPicPr>
          <p:nvPr userDrawn="1"/>
        </p:nvPicPr>
        <p:blipFill>
          <a:blip r:embed="rId2" cstate="print"/>
          <a:srcRect t="20265" b="51342"/>
          <a:stretch>
            <a:fillRect/>
          </a:stretch>
        </p:blipFill>
        <p:spPr bwMode="auto">
          <a:xfrm>
            <a:off x="619250" y="1512125"/>
            <a:ext cx="7964130" cy="2438400"/>
          </a:xfrm>
          <a:prstGeom prst="rect">
            <a:avLst/>
          </a:prstGeom>
          <a:ln>
            <a:noFill/>
          </a:ln>
          <a:effectLst>
            <a:softEdge rad="112500"/>
          </a:effectLst>
        </p:spPr>
      </p:pic>
      <p:sp>
        <p:nvSpPr>
          <p:cNvPr id="2" name="Title 1"/>
          <p:cNvSpPr>
            <a:spLocks noGrp="1"/>
          </p:cNvSpPr>
          <p:nvPr>
            <p:ph type="ctrTitle"/>
          </p:nvPr>
        </p:nvSpPr>
        <p:spPr>
          <a:xfrm>
            <a:off x="684548" y="762000"/>
            <a:ext cx="7772400" cy="460375"/>
          </a:xfr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4548" y="4267201"/>
            <a:ext cx="6400800" cy="1752600"/>
          </a:xfrm>
        </p:spPr>
        <p:txBody>
          <a:bodyPr>
            <a:normAutofit/>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465138" indent="-465138">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3505202"/>
            <a:ext cx="7772400" cy="993775"/>
          </a:xfrm>
          <a:noFill/>
        </p:spPr>
        <p:txBody>
          <a:bodyPr anchor="b">
            <a:normAutofit/>
          </a:bodyPr>
          <a:lstStyle>
            <a:lvl1pPr algn="l">
              <a:defRPr sz="3200" b="1" cap="none">
                <a:solidFill>
                  <a:srgbClr val="C0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3900" y="4519614"/>
            <a:ext cx="7772400" cy="966787"/>
          </a:xfrm>
          <a:noFill/>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101A7E9F-C1A0-401E-B621-B10582A8020B}" type="datetimeFigureOut">
              <a:rPr lang="en-US" smtClean="0"/>
              <a:pPr/>
              <a:t>10/31/2011</a:t>
            </a:fld>
            <a:endParaRPr lang="en-GB"/>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fld id="{D8BED7D2-52E5-4986-A67A-6B5D4867F5A1}"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95402"/>
            <a:ext cx="8229600" cy="4830763"/>
          </a:xfrm>
          <a:prstGeom prst="rect">
            <a:avLst/>
          </a:prstGeom>
        </p:spPr>
        <p:txBody>
          <a:bodyPr vert="horz" lIns="91440" tIns="45720" rIns="91440" bIns="45720" rtlCol="0">
            <a:normAutofit/>
          </a:bodyPr>
          <a:lstStyle/>
          <a:p>
            <a:pPr lvl="0"/>
            <a:r>
              <a:rPr lang="en-US" dirty="0" smtClean="0"/>
              <a:t> 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Box 5"/>
          <p:cNvSpPr txBox="1"/>
          <p:nvPr/>
        </p:nvSpPr>
        <p:spPr>
          <a:xfrm>
            <a:off x="4221487" y="6428601"/>
            <a:ext cx="701026" cy="276999"/>
          </a:xfrm>
          <a:prstGeom prst="rect">
            <a:avLst/>
          </a:prstGeom>
          <a:noFill/>
        </p:spPr>
        <p:txBody>
          <a:bodyPr wrap="none" rtlCol="0">
            <a:spAutoFit/>
          </a:bodyPr>
          <a:lstStyle/>
          <a:p>
            <a:r>
              <a:rPr lang="en-GB" sz="1200" dirty="0" smtClean="0">
                <a:solidFill>
                  <a:schemeClr val="tx1">
                    <a:lumMod val="50000"/>
                    <a:lumOff val="50000"/>
                  </a:schemeClr>
                </a:solidFill>
              </a:rPr>
              <a:t>Page </a:t>
            </a:r>
            <a:fld id="{4DECA811-ABA2-450C-8E07-F771281E8F12}" type="slidenum">
              <a:rPr lang="en-GB" sz="1200" smtClean="0">
                <a:solidFill>
                  <a:schemeClr val="tx1">
                    <a:lumMod val="50000"/>
                    <a:lumOff val="50000"/>
                  </a:schemeClr>
                </a:solidFill>
              </a:rPr>
              <a:pPr/>
              <a:t>‹#›</a:t>
            </a:fld>
            <a:endParaRPr lang="en-GB" sz="1200"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b="0" kern="1200">
          <a:solidFill>
            <a:schemeClr val="tx1"/>
          </a:solidFill>
          <a:latin typeface="Nyala" pitchFamily="2"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C00000"/>
        </a:buClr>
        <a:buSzPct val="90000"/>
        <a:buFont typeface="Wingdings 3" pitchFamily="18"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SzPct val="75000"/>
        <a:buFont typeface="Wingdings 3" pitchFamily="18" charset="2"/>
        <a:buChar char="u"/>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C00000"/>
        </a:buClr>
        <a:buSzPct val="60000"/>
        <a:buFont typeface="Wingdings 3" pitchFamily="18" charset="2"/>
        <a:buChar char="u"/>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6.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EKONG_Title_3.jpg"/>
          <p:cNvPicPr>
            <a:picLocks noChangeAspect="1"/>
          </p:cNvPicPr>
          <p:nvPr/>
        </p:nvPicPr>
        <p:blipFill>
          <a:blip r:embed="rId3" cstate="print">
            <a:extLst>
              <a:ext uri="{28A0092B-C50C-407E-A947-70E740481C1C}">
                <a14:useLocalDpi xmlns:a14="http://schemas.microsoft.com/office/drawing/2010/main" xmlns="" xmlns:mv="urn:schemas-microsoft-com:mac:vml" xmlns:mc="http://schemas.openxmlformats.org/markup-compatibility/2006" val="0"/>
              </a:ext>
            </a:extLst>
          </a:blip>
          <a:srcRect/>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a:solidFill>
                  <a:srgbClr val="FFFFFF"/>
                </a:solidFill>
              </a14:hiddenFill>
            </a:ext>
            <a:ext uri="{91240B29-F687-4F45-9708-019B960494DF}">
              <a14:hiddenLine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3" name="Title 1"/>
          <p:cNvSpPr txBox="1">
            <a:spLocks/>
          </p:cNvSpPr>
          <p:nvPr/>
        </p:nvSpPr>
        <p:spPr>
          <a:xfrm>
            <a:off x="673046" y="2362200"/>
            <a:ext cx="7772400" cy="460375"/>
          </a:xfrm>
          <a:prstGeom prst="rect">
            <a:avLst/>
          </a:prstGeom>
          <a:noFill/>
        </p:spPr>
        <p:txBody>
          <a:bodyPr>
            <a:noAutofit/>
          </a:bodyPr>
          <a:lstStyle>
            <a:lvl1pPr algn="l" defTabSz="914400" rtl="0" eaLnBrk="1" latinLnBrk="0" hangingPunct="1">
              <a:spcBef>
                <a:spcPct val="0"/>
              </a:spcBef>
              <a:buNone/>
              <a:defRPr sz="4000" b="0" kern="1200">
                <a:solidFill>
                  <a:schemeClr val="tx1"/>
                </a:solidFill>
                <a:latin typeface="Nyala" pitchFamily="2" charset="0"/>
                <a:ea typeface="Tahoma" pitchFamily="34" charset="0"/>
                <a:cs typeface="Tahoma" pitchFamily="34" charset="0"/>
              </a:defRPr>
            </a:lvl1pPr>
          </a:lstStyle>
          <a:p>
            <a:r>
              <a:rPr lang="en-GB" dirty="0" smtClean="0">
                <a:latin typeface="+mn-lt"/>
              </a:rPr>
              <a:t>Using Knowledge Attitudes and Practices Survey Results to Design Malaria Prevention Malaria Materials in Thai Border Areas</a:t>
            </a:r>
          </a:p>
          <a:p>
            <a:endParaRPr lang="en-GB" dirty="0">
              <a:latin typeface="+mn-lt"/>
            </a:endParaRPr>
          </a:p>
        </p:txBody>
      </p:sp>
      <p:sp>
        <p:nvSpPr>
          <p:cNvPr id="5" name="Rectangle 11"/>
          <p:cNvSpPr txBox="1">
            <a:spLocks noChangeArrowheads="1"/>
          </p:cNvSpPr>
          <p:nvPr/>
        </p:nvSpPr>
        <p:spPr>
          <a:xfrm>
            <a:off x="688181" y="2987615"/>
            <a:ext cx="7785100" cy="457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endParaRPr kumimoji="0" lang="de-DE" sz="1600" b="1" i="1" u="none" strike="noStrike" kern="1200" cap="none" spc="0" normalizeH="0" baseline="0" noProof="0" dirty="0" smtClean="0">
              <a:ln>
                <a:noFill/>
              </a:ln>
              <a:effectLst/>
              <a:uLnTx/>
              <a:uFillTx/>
            </a:endParaRPr>
          </a:p>
        </p:txBody>
      </p:sp>
      <p:sp>
        <p:nvSpPr>
          <p:cNvPr id="6" name="Rectangle 11"/>
          <p:cNvSpPr txBox="1">
            <a:spLocks noChangeArrowheads="1"/>
          </p:cNvSpPr>
          <p:nvPr/>
        </p:nvSpPr>
        <p:spPr>
          <a:xfrm>
            <a:off x="838200" y="5410200"/>
            <a:ext cx="77851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r>
              <a:rPr lang="de-DE" b="1" i="1" noProof="0" dirty="0" smtClean="0"/>
              <a:t>November 2011</a:t>
            </a:r>
            <a:endParaRPr kumimoji="0" lang="de-DE" b="1" i="1" u="none" strike="noStrike" kern="1200" cap="none" spc="0" normalizeH="0" baseline="0" noProof="0" dirty="0" smtClean="0">
              <a:ln>
                <a:noFill/>
              </a:ln>
              <a:effectLst/>
              <a:uLnTx/>
              <a:uFillTx/>
            </a:endParaRPr>
          </a:p>
        </p:txBody>
      </p:sp>
    </p:spTree>
    <p:extLst>
      <p:ext uri="{BB962C8B-B14F-4D97-AF65-F5344CB8AC3E}">
        <p14:creationId xmlns:p14="http://schemas.microsoft.com/office/powerpoint/2010/main" xmlns="" xmlns:mv="urn:schemas-microsoft-com:mac:vml" xmlns:mc="http://schemas.openxmlformats.org/markup-compatibility/2006" val="4033547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2" cstate="print"/>
          <a:srcRect/>
          <a:stretch>
            <a:fillRect/>
          </a:stretch>
        </p:blipFill>
        <p:spPr bwMode="auto">
          <a:xfrm>
            <a:off x="0" y="0"/>
            <a:ext cx="9161463" cy="3446463"/>
          </a:xfrm>
          <a:prstGeom prst="rect">
            <a:avLst/>
          </a:prstGeom>
          <a:noFill/>
          <a:ln w="9525">
            <a:noFill/>
            <a:miter lim="800000"/>
            <a:headEnd/>
            <a:tailEnd/>
          </a:ln>
        </p:spPr>
      </p:pic>
      <p:sp>
        <p:nvSpPr>
          <p:cNvPr id="14339" name="TextBox 2"/>
          <p:cNvSpPr txBox="1">
            <a:spLocks noChangeAspect="1"/>
          </p:cNvSpPr>
          <p:nvPr/>
        </p:nvSpPr>
        <p:spPr bwMode="auto">
          <a:xfrm>
            <a:off x="381000" y="1524000"/>
            <a:ext cx="7910512" cy="2000548"/>
          </a:xfrm>
          <a:prstGeom prst="rect">
            <a:avLst/>
          </a:prstGeom>
          <a:noFill/>
          <a:ln w="9525">
            <a:noFill/>
            <a:miter lim="800000"/>
            <a:headEnd/>
            <a:tailEnd/>
          </a:ln>
        </p:spPr>
        <p:txBody>
          <a:bodyPr>
            <a:spAutoFit/>
          </a:bodyPr>
          <a:lstStyle/>
          <a:p>
            <a:pPr marL="344488" indent="-344488" algn="just">
              <a:spcBef>
                <a:spcPct val="0"/>
              </a:spcBef>
              <a:spcAft>
                <a:spcPct val="25000"/>
              </a:spcAft>
              <a:buFont typeface="Arial" pitchFamily="34" charset="0"/>
              <a:buChar char="•"/>
            </a:pPr>
            <a:r>
              <a:rPr lang="en-US" sz="1600" dirty="0" smtClean="0"/>
              <a:t>Sampling was carried out through random selection of households within the pre-selected migrant camps and Thai communities followed by the Kish Grid method for random selection of an adult within the household.</a:t>
            </a:r>
          </a:p>
          <a:p>
            <a:pPr marL="344488" indent="-344488" algn="just">
              <a:spcBef>
                <a:spcPct val="0"/>
              </a:spcBef>
              <a:spcAft>
                <a:spcPct val="25000"/>
              </a:spcAft>
              <a:buFont typeface="Arial" pitchFamily="34" charset="0"/>
              <a:buChar char="•"/>
            </a:pPr>
            <a:r>
              <a:rPr lang="en-US" sz="1600" dirty="0" smtClean="0"/>
              <a:t>Fieldwork was carried out from 11 October until 16 November, 2010 </a:t>
            </a:r>
          </a:p>
          <a:p>
            <a:pPr marL="344488" indent="-344488" algn="just">
              <a:spcBef>
                <a:spcPct val="0"/>
              </a:spcBef>
              <a:spcAft>
                <a:spcPct val="25000"/>
              </a:spcAft>
              <a:buFont typeface="Arial" pitchFamily="34" charset="0"/>
              <a:buChar char="•"/>
            </a:pPr>
            <a:r>
              <a:rPr lang="en-US" sz="1600" dirty="0" smtClean="0"/>
              <a:t>All interviews were carried out face to face.</a:t>
            </a:r>
          </a:p>
          <a:p>
            <a:pPr marL="344488" indent="-344488" algn="just">
              <a:spcBef>
                <a:spcPct val="0"/>
              </a:spcBef>
              <a:spcAft>
                <a:spcPct val="25000"/>
              </a:spcAft>
              <a:buFont typeface="Arial" pitchFamily="34" charset="0"/>
              <a:buChar char="•"/>
            </a:pPr>
            <a:r>
              <a:rPr lang="en-US" sz="1600" dirty="0" smtClean="0"/>
              <a:t>The final sample distribution is shown in the table below. No weighting has been applied as there is no record of the size or distribution of the migrant population.</a:t>
            </a:r>
          </a:p>
        </p:txBody>
      </p:sp>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Sampling and Sample Size</a:t>
            </a:r>
            <a:endParaRPr lang="en-US" sz="2800" b="1" dirty="0">
              <a:solidFill>
                <a:schemeClr val="bg1"/>
              </a:solidFill>
              <a:latin typeface="Arial Bold" charset="0"/>
              <a:cs typeface="Arial Bold" charset="0"/>
            </a:endParaRPr>
          </a:p>
        </p:txBody>
      </p:sp>
      <p:graphicFrame>
        <p:nvGraphicFramePr>
          <p:cNvPr id="5" name="Table 4"/>
          <p:cNvGraphicFramePr>
            <a:graphicFrameLocks noGrp="1"/>
          </p:cNvGraphicFramePr>
          <p:nvPr/>
        </p:nvGraphicFramePr>
        <p:xfrm>
          <a:off x="1066800" y="3581400"/>
          <a:ext cx="6781800" cy="2667000"/>
        </p:xfrm>
        <a:graphic>
          <a:graphicData uri="http://schemas.openxmlformats.org/drawingml/2006/table">
            <a:tbl>
              <a:tblPr firstRow="1" bandRow="1">
                <a:tableStyleId>{5C22544A-7EE6-4342-B048-85BDC9FD1C3A}</a:tableStyleId>
              </a:tblPr>
              <a:tblGrid>
                <a:gridCol w="1373530"/>
                <a:gridCol w="1030146"/>
                <a:gridCol w="987224"/>
                <a:gridCol w="1330606"/>
                <a:gridCol w="1201838"/>
                <a:gridCol w="858456"/>
              </a:tblGrid>
              <a:tr h="1143000">
                <a:tc>
                  <a:txBody>
                    <a:bodyPr/>
                    <a:lstStyle/>
                    <a:p>
                      <a:pPr marL="0" marR="0" algn="just">
                        <a:spcBef>
                          <a:spcPts val="0"/>
                        </a:spcBef>
                        <a:spcAft>
                          <a:spcPts val="0"/>
                        </a:spcAft>
                      </a:pPr>
                      <a:endParaRPr lang="en-GB" sz="1600" b="1" dirty="0" smtClean="0">
                        <a:latin typeface="+mn-lt"/>
                        <a:ea typeface="Times New Roman"/>
                        <a:cs typeface="Arial" pitchFamily="34" charset="0"/>
                      </a:endParaRPr>
                    </a:p>
                    <a:p>
                      <a:pPr marL="0" marR="0" algn="just">
                        <a:spcBef>
                          <a:spcPts val="0"/>
                        </a:spcBef>
                        <a:spcAft>
                          <a:spcPts val="0"/>
                        </a:spcAft>
                      </a:pPr>
                      <a:r>
                        <a:rPr lang="en-GB" sz="1600" b="1" dirty="0" smtClean="0">
                          <a:latin typeface="+mn-lt"/>
                          <a:ea typeface="Times New Roman"/>
                          <a:cs typeface="Arial" pitchFamily="34" charset="0"/>
                        </a:rPr>
                        <a:t>Malaria </a:t>
                      </a:r>
                      <a:r>
                        <a:rPr lang="en-GB" sz="1600" b="1" dirty="0">
                          <a:latin typeface="+mn-lt"/>
                          <a:ea typeface="Times New Roman"/>
                          <a:cs typeface="Arial" pitchFamily="34" charset="0"/>
                        </a:rPr>
                        <a:t>Transmission Risk</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Migrant Rubber </a:t>
                      </a:r>
                      <a:r>
                        <a:rPr lang="en-GB" sz="1600" b="1" dirty="0">
                          <a:latin typeface="+mn-lt"/>
                          <a:ea typeface="Times New Roman"/>
                          <a:cs typeface="Arial" pitchFamily="34" charset="0"/>
                        </a:rPr>
                        <a:t>Tapping</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a:latin typeface="+mn-lt"/>
                        <a:ea typeface="Times New Roman"/>
                        <a:cs typeface="Arial" pitchFamily="34" charset="0"/>
                      </a:endParaRPr>
                    </a:p>
                    <a:p>
                      <a:pPr marL="0" marR="0" algn="ctr">
                        <a:spcBef>
                          <a:spcPts val="0"/>
                        </a:spcBef>
                        <a:spcAft>
                          <a:spcPts val="0"/>
                        </a:spcAft>
                      </a:pPr>
                      <a:r>
                        <a:rPr lang="en-GB" sz="1600" b="1" dirty="0" smtClean="0">
                          <a:latin typeface="+mn-lt"/>
                          <a:ea typeface="Times New Roman"/>
                          <a:cs typeface="Arial" pitchFamily="34" charset="0"/>
                        </a:rPr>
                        <a:t>Migrant Fishing</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a:latin typeface="+mn-lt"/>
                        <a:ea typeface="Times New Roman"/>
                        <a:cs typeface="Arial" pitchFamily="34" charset="0"/>
                      </a:endParaRPr>
                    </a:p>
                    <a:p>
                      <a:pPr marL="0" marR="0" algn="ctr">
                        <a:spcBef>
                          <a:spcPts val="0"/>
                        </a:spcBef>
                        <a:spcAft>
                          <a:spcPts val="0"/>
                        </a:spcAft>
                      </a:pPr>
                      <a:r>
                        <a:rPr lang="en-GB" sz="1600" b="1" dirty="0" smtClean="0">
                          <a:latin typeface="+mn-lt"/>
                          <a:ea typeface="Times New Roman"/>
                          <a:cs typeface="Arial" pitchFamily="34" charset="0"/>
                        </a:rPr>
                        <a:t>Migrant Construction</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smtClean="0">
                        <a:latin typeface="+mn-lt"/>
                        <a:ea typeface="Times New Roman"/>
                        <a:cs typeface="Arial" pitchFamily="34" charset="0"/>
                      </a:endParaRPr>
                    </a:p>
                    <a:p>
                      <a:pPr marL="0" marR="0" algn="ctr">
                        <a:spcBef>
                          <a:spcPts val="0"/>
                        </a:spcBef>
                        <a:spcAft>
                          <a:spcPts val="0"/>
                        </a:spcAft>
                      </a:pPr>
                      <a:r>
                        <a:rPr lang="en-US" sz="1600" dirty="0" smtClean="0">
                          <a:latin typeface="+mn-lt"/>
                          <a:ea typeface="Times New Roman"/>
                          <a:cs typeface="Arial" pitchFamily="34" charset="0"/>
                        </a:rPr>
                        <a:t>Thai Community</a:t>
                      </a:r>
                    </a:p>
                    <a:p>
                      <a:pPr marL="0" marR="0" algn="ctr">
                        <a:spcBef>
                          <a:spcPts val="0"/>
                        </a:spcBef>
                        <a:spcAft>
                          <a:spcPts val="0"/>
                        </a:spcAft>
                      </a:pPr>
                      <a:r>
                        <a:rPr lang="en-US" sz="1600" dirty="0" smtClean="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endParaRPr lang="en-US" sz="1600" dirty="0">
                        <a:latin typeface="+mn-lt"/>
                        <a:ea typeface="Times New Roman"/>
                        <a:cs typeface="Arial" pitchFamily="34" charset="0"/>
                      </a:endParaRPr>
                    </a:p>
                    <a:p>
                      <a:pPr marL="0" marR="0" algn="ctr">
                        <a:spcBef>
                          <a:spcPts val="0"/>
                        </a:spcBef>
                        <a:spcAft>
                          <a:spcPts val="0"/>
                        </a:spcAft>
                      </a:pPr>
                      <a:endParaRPr lang="en-GB" sz="1600" b="1" dirty="0" smtClean="0">
                        <a:latin typeface="+mn-lt"/>
                        <a:ea typeface="Times New Roman"/>
                        <a:cs typeface="Arial" pitchFamily="34" charset="0"/>
                      </a:endParaRPr>
                    </a:p>
                    <a:p>
                      <a:pPr marL="0" marR="0" algn="ctr">
                        <a:spcBef>
                          <a:spcPts val="0"/>
                        </a:spcBef>
                        <a:spcAft>
                          <a:spcPts val="0"/>
                        </a:spcAft>
                      </a:pPr>
                      <a:r>
                        <a:rPr lang="en-GB" sz="1600" b="1" dirty="0" smtClean="0">
                          <a:latin typeface="+mn-lt"/>
                          <a:ea typeface="Times New Roman"/>
                          <a:cs typeface="Arial" pitchFamily="34" charset="0"/>
                        </a:rPr>
                        <a:t>Total</a:t>
                      </a:r>
                      <a:endParaRPr lang="en-US" sz="1600" dirty="0">
                        <a:latin typeface="+mn-lt"/>
                        <a:ea typeface="Times New Roman"/>
                        <a:cs typeface="Arial" pitchFamily="34" charset="0"/>
                      </a:endParaRPr>
                    </a:p>
                    <a:p>
                      <a:pPr marL="0" marR="0" algn="ctr">
                        <a:spcBef>
                          <a:spcPts val="0"/>
                        </a:spcBef>
                        <a:spcAft>
                          <a:spcPts val="0"/>
                        </a:spcAft>
                      </a:pPr>
                      <a:r>
                        <a:rPr lang="en-GB" sz="1600" b="1" dirty="0">
                          <a:latin typeface="+mn-lt"/>
                          <a:ea typeface="Times New Roman"/>
                          <a:cs typeface="Arial" pitchFamily="34" charset="0"/>
                        </a:rPr>
                        <a:t>(n)</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dirty="0">
                          <a:latin typeface="+mn-lt"/>
                          <a:ea typeface="Times New Roman"/>
                          <a:cs typeface="Arial" pitchFamily="34" charset="0"/>
                        </a:rPr>
                        <a:t>High</a:t>
                      </a:r>
                      <a:endParaRPr lang="en-US" sz="1600" dirty="0">
                        <a:latin typeface="+mn-lt"/>
                        <a:ea typeface="Times New Roman"/>
                        <a:cs typeface="Arial" pitchFamily="34" charset="0"/>
                      </a:endParaRPr>
                    </a:p>
                  </a:txBody>
                  <a:tcPr marL="68580" marR="68580" marT="0" marB="0"/>
                </a:tc>
                <a:tc>
                  <a:txBody>
                    <a:bodyPr/>
                    <a:lstStyle/>
                    <a:p>
                      <a:pPr algn="ctr"/>
                      <a:r>
                        <a:rPr lang="en-GB" sz="1600" dirty="0" smtClean="0">
                          <a:latin typeface="+mn-lt"/>
                        </a:rPr>
                        <a:t>39</a:t>
                      </a:r>
                      <a:endParaRPr lang="en-GB" sz="1600" dirty="0">
                        <a:latin typeface="+mn-lt"/>
                      </a:endParaRPr>
                    </a:p>
                  </a:txBody>
                  <a:tcPr marL="68580" marR="68580" marT="0" marB="0"/>
                </a:tc>
                <a:tc>
                  <a:txBody>
                    <a:bodyPr/>
                    <a:lstStyle/>
                    <a:p>
                      <a:pPr algn="ctr"/>
                      <a:r>
                        <a:rPr lang="en-GB" sz="1600" dirty="0" smtClean="0">
                          <a:latin typeface="+mn-lt"/>
                        </a:rPr>
                        <a:t>10</a:t>
                      </a:r>
                      <a:endParaRPr lang="en-GB" sz="1600" dirty="0">
                        <a:latin typeface="+mn-lt"/>
                      </a:endParaRPr>
                    </a:p>
                  </a:txBody>
                  <a:tcPr marL="68580" marR="68580" marT="0" marB="0"/>
                </a:tc>
                <a:tc>
                  <a:txBody>
                    <a:bodyPr/>
                    <a:lstStyle/>
                    <a:p>
                      <a:pPr algn="ctr"/>
                      <a:r>
                        <a:rPr lang="en-GB" sz="1600" dirty="0" smtClean="0">
                          <a:latin typeface="+mn-lt"/>
                        </a:rPr>
                        <a:t>100</a:t>
                      </a:r>
                      <a:endParaRPr lang="en-GB" sz="1600" dirty="0">
                        <a:latin typeface="+mn-lt"/>
                      </a:endParaRPr>
                    </a:p>
                  </a:txBody>
                  <a:tcPr marL="68580" marR="68580" marT="0" marB="0"/>
                </a:tc>
                <a:tc>
                  <a:txBody>
                    <a:bodyPr/>
                    <a:lstStyle/>
                    <a:p>
                      <a:pPr marL="0" marR="0" algn="ctr">
                        <a:spcBef>
                          <a:spcPts val="0"/>
                        </a:spcBef>
                        <a:spcAft>
                          <a:spcPts val="0"/>
                        </a:spcAft>
                      </a:pPr>
                      <a:r>
                        <a:rPr lang="en-US" sz="1600" smtClean="0">
                          <a:latin typeface="+mn-lt"/>
                          <a:ea typeface="Times New Roman"/>
                          <a:cs typeface="Arial" pitchFamily="34" charset="0"/>
                        </a:rPr>
                        <a:t>200</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349</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dirty="0">
                          <a:latin typeface="+mn-lt"/>
                          <a:ea typeface="Times New Roman"/>
                          <a:cs typeface="Arial" pitchFamily="34" charset="0"/>
                        </a:rPr>
                        <a:t>Moderate</a:t>
                      </a:r>
                      <a:endParaRPr lang="en-US" sz="1600" dirty="0">
                        <a:latin typeface="+mn-lt"/>
                        <a:ea typeface="Times New Roman"/>
                        <a:cs typeface="Arial" pitchFamily="34" charset="0"/>
                      </a:endParaRPr>
                    </a:p>
                  </a:txBody>
                  <a:tcPr marL="68580" marR="68580" marT="0" marB="0"/>
                </a:tc>
                <a:tc>
                  <a:txBody>
                    <a:bodyPr/>
                    <a:lstStyle/>
                    <a:p>
                      <a:pPr algn="ctr"/>
                      <a:r>
                        <a:rPr lang="en-GB" sz="1600" dirty="0" smtClean="0">
                          <a:latin typeface="+mn-lt"/>
                        </a:rPr>
                        <a:t>50</a:t>
                      </a:r>
                      <a:endParaRPr lang="en-GB" sz="1600" dirty="0">
                        <a:latin typeface="+mn-lt"/>
                      </a:endParaRPr>
                    </a:p>
                  </a:txBody>
                  <a:tcPr marL="68580" marR="68580" marT="0" marB="0"/>
                </a:tc>
                <a:tc>
                  <a:txBody>
                    <a:bodyPr/>
                    <a:lstStyle/>
                    <a:p>
                      <a:pPr algn="ctr"/>
                      <a:r>
                        <a:rPr lang="en-GB" sz="1600" dirty="0" smtClean="0">
                          <a:latin typeface="+mn-lt"/>
                        </a:rPr>
                        <a:t>45</a:t>
                      </a:r>
                      <a:endParaRPr lang="en-GB" sz="1600" dirty="0">
                        <a:latin typeface="+mn-lt"/>
                      </a:endParaRPr>
                    </a:p>
                  </a:txBody>
                  <a:tcPr marL="68580" marR="68580" marT="0" marB="0"/>
                </a:tc>
                <a:tc>
                  <a:txBody>
                    <a:bodyPr/>
                    <a:lstStyle/>
                    <a:p>
                      <a:pPr algn="ctr"/>
                      <a:r>
                        <a:rPr lang="en-GB" sz="1600" dirty="0" smtClean="0">
                          <a:latin typeface="+mn-lt"/>
                        </a:rPr>
                        <a:t>50</a:t>
                      </a:r>
                      <a:endParaRPr lang="en-GB" sz="1600" dirty="0">
                        <a:latin typeface="+mn-lt"/>
                      </a:endParaRPr>
                    </a:p>
                  </a:txBody>
                  <a:tcPr marL="68580" marR="68580" marT="0" marB="0"/>
                </a:tc>
                <a:tc>
                  <a:txBody>
                    <a:bodyPr/>
                    <a:lstStyle/>
                    <a:p>
                      <a:pPr marL="0" marR="0" algn="ctr">
                        <a:spcBef>
                          <a:spcPts val="0"/>
                        </a:spcBef>
                        <a:spcAft>
                          <a:spcPts val="0"/>
                        </a:spcAft>
                      </a:pPr>
                      <a:r>
                        <a:rPr lang="en-US" sz="1600" dirty="0" smtClean="0">
                          <a:latin typeface="+mn-lt"/>
                          <a:ea typeface="Times New Roman"/>
                          <a:cs typeface="Arial" pitchFamily="34" charset="0"/>
                        </a:rPr>
                        <a:t>100</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245</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a:latin typeface="+mn-lt"/>
                          <a:ea typeface="Times New Roman"/>
                          <a:cs typeface="Arial" pitchFamily="34" charset="0"/>
                        </a:rPr>
                        <a:t>Low</a:t>
                      </a:r>
                      <a:endParaRPr lang="en-US" sz="1600">
                        <a:latin typeface="+mn-lt"/>
                        <a:ea typeface="Times New Roman"/>
                        <a:cs typeface="Arial" pitchFamily="34" charset="0"/>
                      </a:endParaRPr>
                    </a:p>
                  </a:txBody>
                  <a:tcPr marL="68580" marR="68580" marT="0" marB="0"/>
                </a:tc>
                <a:tc>
                  <a:txBody>
                    <a:bodyPr/>
                    <a:lstStyle/>
                    <a:p>
                      <a:pPr algn="ctr"/>
                      <a:r>
                        <a:rPr lang="en-GB" sz="1600" dirty="0" smtClean="0">
                          <a:latin typeface="+mn-lt"/>
                        </a:rPr>
                        <a:t>11</a:t>
                      </a:r>
                      <a:endParaRPr lang="en-GB" sz="1600" dirty="0">
                        <a:latin typeface="+mn-lt"/>
                      </a:endParaRPr>
                    </a:p>
                  </a:txBody>
                  <a:tcPr marL="68580" marR="68580" marT="0" marB="0"/>
                </a:tc>
                <a:tc>
                  <a:txBody>
                    <a:bodyPr/>
                    <a:lstStyle/>
                    <a:p>
                      <a:pPr algn="ctr"/>
                      <a:r>
                        <a:rPr lang="en-GB" sz="1600" dirty="0" smtClean="0">
                          <a:latin typeface="+mn-lt"/>
                        </a:rPr>
                        <a:t>45</a:t>
                      </a:r>
                      <a:endParaRPr lang="en-GB" sz="1600" dirty="0">
                        <a:latin typeface="+mn-lt"/>
                      </a:endParaRPr>
                    </a:p>
                  </a:txBody>
                  <a:tcPr marL="68580" marR="68580" marT="0" marB="0"/>
                </a:tc>
                <a:tc>
                  <a:txBody>
                    <a:bodyPr/>
                    <a:lstStyle/>
                    <a:p>
                      <a:pPr algn="ctr"/>
                      <a:r>
                        <a:rPr lang="en-GB" sz="1600" dirty="0" smtClean="0">
                          <a:latin typeface="+mn-lt"/>
                        </a:rPr>
                        <a:t>50</a:t>
                      </a:r>
                      <a:endParaRPr lang="en-GB" sz="1600" dirty="0">
                        <a:latin typeface="+mn-lt"/>
                      </a:endParaRPr>
                    </a:p>
                  </a:txBody>
                  <a:tcPr marL="68580" marR="68580" marT="0" marB="0"/>
                </a:tc>
                <a:tc>
                  <a:txBody>
                    <a:bodyPr/>
                    <a:lstStyle/>
                    <a:p>
                      <a:pPr marL="0" marR="0" algn="ctr">
                        <a:spcBef>
                          <a:spcPts val="0"/>
                        </a:spcBef>
                        <a:spcAft>
                          <a:spcPts val="0"/>
                        </a:spcAft>
                      </a:pPr>
                      <a:r>
                        <a:rPr lang="en-US" sz="1600" dirty="0" smtClean="0">
                          <a:latin typeface="+mn-lt"/>
                          <a:ea typeface="Times New Roman"/>
                          <a:cs typeface="Arial" pitchFamily="34" charset="0"/>
                        </a:rPr>
                        <a:t>100</a:t>
                      </a:r>
                      <a:endParaRPr lang="en-US" sz="1600"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206</a:t>
                      </a:r>
                      <a:endParaRPr lang="en-US" sz="1600" dirty="0">
                        <a:latin typeface="+mn-lt"/>
                        <a:ea typeface="Times New Roman"/>
                        <a:cs typeface="Arial" pitchFamily="34" charset="0"/>
                      </a:endParaRPr>
                    </a:p>
                  </a:txBody>
                  <a:tcPr marL="68580" marR="68580" marT="0" marB="0"/>
                </a:tc>
              </a:tr>
              <a:tr h="381000">
                <a:tc>
                  <a:txBody>
                    <a:bodyPr/>
                    <a:lstStyle/>
                    <a:p>
                      <a:pPr marL="0" marR="0" algn="just">
                        <a:spcBef>
                          <a:spcPts val="0"/>
                        </a:spcBef>
                        <a:spcAft>
                          <a:spcPts val="0"/>
                        </a:spcAft>
                      </a:pPr>
                      <a:r>
                        <a:rPr lang="en-GB" sz="1600" b="1">
                          <a:latin typeface="+mn-lt"/>
                          <a:ea typeface="Times New Roman"/>
                          <a:cs typeface="Arial" pitchFamily="34" charset="0"/>
                        </a:rPr>
                        <a:t>Total</a:t>
                      </a:r>
                      <a:endParaRPr lang="en-US" sz="1600">
                        <a:latin typeface="+mn-lt"/>
                        <a:ea typeface="Times New Roman"/>
                        <a:cs typeface="Arial" pitchFamily="34" charset="0"/>
                      </a:endParaRPr>
                    </a:p>
                  </a:txBody>
                  <a:tcPr marL="68580" marR="68580" marT="0" marB="0"/>
                </a:tc>
                <a:tc>
                  <a:txBody>
                    <a:bodyPr/>
                    <a:lstStyle/>
                    <a:p>
                      <a:pPr algn="ctr"/>
                      <a:r>
                        <a:rPr lang="en-GB" sz="1600" dirty="0" smtClean="0">
                          <a:latin typeface="+mn-lt"/>
                        </a:rPr>
                        <a:t>100</a:t>
                      </a:r>
                      <a:endParaRPr lang="en-GB" sz="1600" dirty="0">
                        <a:latin typeface="+mn-lt"/>
                      </a:endParaRPr>
                    </a:p>
                  </a:txBody>
                  <a:tcPr marL="68580" marR="68580" marT="0" marB="0"/>
                </a:tc>
                <a:tc>
                  <a:txBody>
                    <a:bodyPr/>
                    <a:lstStyle/>
                    <a:p>
                      <a:pPr algn="ctr"/>
                      <a:r>
                        <a:rPr lang="en-GB" sz="1600" dirty="0" smtClean="0">
                          <a:latin typeface="+mn-lt"/>
                        </a:rPr>
                        <a:t>100</a:t>
                      </a:r>
                      <a:endParaRPr lang="en-GB" sz="1600" dirty="0">
                        <a:latin typeface="+mn-lt"/>
                      </a:endParaRPr>
                    </a:p>
                  </a:txBody>
                  <a:tcPr marL="68580" marR="68580" marT="0" marB="0"/>
                </a:tc>
                <a:tc>
                  <a:txBody>
                    <a:bodyPr/>
                    <a:lstStyle/>
                    <a:p>
                      <a:pPr algn="ctr"/>
                      <a:r>
                        <a:rPr lang="en-GB" sz="1600" dirty="0" smtClean="0">
                          <a:latin typeface="+mn-lt"/>
                        </a:rPr>
                        <a:t>200</a:t>
                      </a:r>
                      <a:endParaRPr lang="en-GB" sz="1600" dirty="0">
                        <a:latin typeface="+mn-lt"/>
                      </a:endParaRPr>
                    </a:p>
                  </a:txBody>
                  <a:tcPr marL="68580" marR="68580" marT="0" marB="0"/>
                </a:tc>
                <a:tc>
                  <a:txBody>
                    <a:bodyPr/>
                    <a:lstStyle/>
                    <a:p>
                      <a:pPr marL="0" marR="0" algn="ctr">
                        <a:spcBef>
                          <a:spcPts val="0"/>
                        </a:spcBef>
                        <a:spcAft>
                          <a:spcPts val="0"/>
                        </a:spcAft>
                      </a:pPr>
                      <a:r>
                        <a:rPr lang="en-US" sz="1600" b="1" dirty="0" smtClean="0">
                          <a:latin typeface="+mn-lt"/>
                          <a:ea typeface="Times New Roman"/>
                          <a:cs typeface="Arial" pitchFamily="34" charset="0"/>
                        </a:rPr>
                        <a:t>400</a:t>
                      </a:r>
                      <a:endParaRPr lang="en-US" sz="1600" b="1" dirty="0">
                        <a:latin typeface="+mn-lt"/>
                        <a:ea typeface="Times New Roman"/>
                        <a:cs typeface="Arial" pitchFamily="34" charset="0"/>
                      </a:endParaRPr>
                    </a:p>
                  </a:txBody>
                  <a:tcPr marL="68580" marR="68580" marT="0" marB="0"/>
                </a:tc>
                <a:tc>
                  <a:txBody>
                    <a:bodyPr/>
                    <a:lstStyle/>
                    <a:p>
                      <a:pPr marL="0" marR="0" algn="ctr">
                        <a:spcBef>
                          <a:spcPts val="0"/>
                        </a:spcBef>
                        <a:spcAft>
                          <a:spcPts val="0"/>
                        </a:spcAft>
                      </a:pPr>
                      <a:r>
                        <a:rPr lang="en-GB" sz="1600" b="1" dirty="0" smtClean="0">
                          <a:latin typeface="+mn-lt"/>
                          <a:ea typeface="Times New Roman"/>
                          <a:cs typeface="Arial" pitchFamily="34" charset="0"/>
                        </a:rPr>
                        <a:t>800</a:t>
                      </a:r>
                      <a:endParaRPr lang="en-US" sz="1600" dirty="0">
                        <a:latin typeface="+mn-lt"/>
                        <a:ea typeface="Times New Roman"/>
                        <a:cs typeface="Arial" pitchFamily="34" charset="0"/>
                      </a:endParaRPr>
                    </a:p>
                  </a:txBody>
                  <a:tcPr marL="68580" marR="68580" marT="0" marB="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P1080110"/>
          <p:cNvPicPr>
            <a:picLocks noChangeAspect="1" noChangeArrowheads="1"/>
          </p:cNvPicPr>
          <p:nvPr/>
        </p:nvPicPr>
        <p:blipFill>
          <a:blip r:embed="rId2" cstate="print"/>
          <a:srcRect l="1562" r="3906"/>
          <a:stretch>
            <a:fillRect/>
          </a:stretch>
        </p:blipFill>
        <p:spPr bwMode="auto">
          <a:xfrm>
            <a:off x="0" y="0"/>
            <a:ext cx="9220200" cy="6858000"/>
          </a:xfrm>
          <a:prstGeom prst="rect">
            <a:avLst/>
          </a:prstGeom>
          <a:noFill/>
          <a:ln w="9525">
            <a:noFill/>
            <a:miter lim="800000"/>
            <a:headEnd/>
            <a:tailEnd/>
          </a:ln>
        </p:spPr>
      </p:pic>
      <p:sp>
        <p:nvSpPr>
          <p:cNvPr id="5" name="Rounded Rectangle 4"/>
          <p:cNvSpPr/>
          <p:nvPr/>
        </p:nvSpPr>
        <p:spPr>
          <a:xfrm>
            <a:off x="609600" y="42672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a:bodyPr>
          <a:lstStyle/>
          <a:p>
            <a:r>
              <a:rPr lang="en-GB" dirty="0" smtClean="0"/>
              <a:t>Key Segment Profiles</a:t>
            </a:r>
            <a:endParaRPr lang="en-GB" dirty="0"/>
          </a:p>
        </p:txBody>
      </p:sp>
      <p:sp>
        <p:nvSpPr>
          <p:cNvPr id="3" name="Text Placeholder 2"/>
          <p:cNvSpPr>
            <a:spLocks noGrp="1"/>
          </p:cNvSpPr>
          <p:nvPr>
            <p:ph type="body" idx="1"/>
          </p:nvPr>
        </p:nvSpPr>
        <p:spPr>
          <a:xfrm>
            <a:off x="723900" y="5281613"/>
            <a:ext cx="7772400" cy="966787"/>
          </a:xfrm>
        </p:spPr>
        <p:txBody>
          <a:bodyPr/>
          <a:lstStyle/>
          <a:p>
            <a:r>
              <a:rPr lang="en-GB" dirty="0" smtClean="0"/>
              <a:t>Migrants and Thai segments as well as migrant sub-segments</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Respondent Segments</a:t>
            </a:r>
            <a:endParaRPr lang="en-GB" dirty="0">
              <a:solidFill>
                <a:srgbClr val="C00000"/>
              </a:solidFill>
            </a:endParaRPr>
          </a:p>
        </p:txBody>
      </p:sp>
      <p:sp>
        <p:nvSpPr>
          <p:cNvPr id="4" name="AutoShape 4"/>
          <p:cNvSpPr>
            <a:spLocks noChangeArrowheads="1"/>
          </p:cNvSpPr>
          <p:nvPr/>
        </p:nvSpPr>
        <p:spPr bwMode="auto">
          <a:xfrm>
            <a:off x="685800" y="5029200"/>
            <a:ext cx="7772400" cy="990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600" b="0" dirty="0" smtClean="0">
                <a:solidFill>
                  <a:schemeClr val="tx1"/>
                </a:solidFill>
              </a:rPr>
              <a:t>Most of the Thais interviewed were local Thais who grew up in </a:t>
            </a:r>
            <a:r>
              <a:rPr lang="en-US" sz="1600" b="0" dirty="0" err="1" smtClean="0">
                <a:solidFill>
                  <a:schemeClr val="tx1"/>
                </a:solidFill>
              </a:rPr>
              <a:t>Phuket</a:t>
            </a:r>
            <a:r>
              <a:rPr lang="en-US" sz="1600" b="0" dirty="0" smtClean="0">
                <a:solidFill>
                  <a:schemeClr val="tx1"/>
                </a:solidFill>
              </a:rPr>
              <a:t> but some moved in from other provinces. Migrants </a:t>
            </a:r>
            <a:r>
              <a:rPr lang="en-US" sz="1600" dirty="0" smtClean="0"/>
              <a:t>were</a:t>
            </a:r>
            <a:r>
              <a:rPr lang="en-US" sz="1600" b="0" dirty="0" smtClean="0">
                <a:solidFill>
                  <a:schemeClr val="tx1"/>
                </a:solidFill>
              </a:rPr>
              <a:t> split nearly 50/50 between Burmese and Mon and three our of four migrants interviewed were registered. </a:t>
            </a:r>
            <a:endParaRPr lang="en-US" sz="1600" b="0" dirty="0">
              <a:solidFill>
                <a:schemeClr val="tx1"/>
              </a:solidFill>
            </a:endParaRPr>
          </a:p>
        </p:txBody>
      </p:sp>
      <p:graphicFrame>
        <p:nvGraphicFramePr>
          <p:cNvPr id="5" name="Chart 4"/>
          <p:cNvGraphicFramePr/>
          <p:nvPr/>
        </p:nvGraphicFramePr>
        <p:xfrm>
          <a:off x="2286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1492214" y="1323201"/>
            <a:ext cx="1041952"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Thai Origin</a:t>
            </a:r>
            <a:endParaRPr lang="th-TH" sz="1600" b="1" u="sng" dirty="0">
              <a:solidFill>
                <a:schemeClr val="tx1"/>
              </a:solidFill>
            </a:endParaRPr>
          </a:p>
        </p:txBody>
      </p:sp>
      <p:sp>
        <p:nvSpPr>
          <p:cNvPr id="11" name="Rectangle 52"/>
          <p:cNvSpPr>
            <a:spLocks noChangeArrowheads="1"/>
          </p:cNvSpPr>
          <p:nvPr/>
        </p:nvSpPr>
        <p:spPr bwMode="auto">
          <a:xfrm>
            <a:off x="3843090" y="1323201"/>
            <a:ext cx="1393844"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 Origin</a:t>
            </a:r>
            <a:endParaRPr lang="th-TH" sz="1600" b="1" u="sng" dirty="0">
              <a:solidFill>
                <a:schemeClr val="tx1"/>
              </a:solidFill>
            </a:endParaRPr>
          </a:p>
        </p:txBody>
      </p:sp>
      <p:graphicFrame>
        <p:nvGraphicFramePr>
          <p:cNvPr id="12" name="Chart 11"/>
          <p:cNvGraphicFramePr/>
          <p:nvPr/>
        </p:nvGraphicFramePr>
        <p:xfrm>
          <a:off x="28194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5410200" y="1981200"/>
          <a:ext cx="37338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52"/>
          <p:cNvSpPr>
            <a:spLocks noChangeArrowheads="1"/>
          </p:cNvSpPr>
          <p:nvPr/>
        </p:nvSpPr>
        <p:spPr bwMode="auto">
          <a:xfrm>
            <a:off x="6471166" y="1323201"/>
            <a:ext cx="1405513"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 Status</a:t>
            </a:r>
            <a:endParaRPr lang="th-TH" sz="1600" b="1" u="sng" dirty="0">
              <a:solidFill>
                <a:schemeClr val="tx1"/>
              </a:solidFill>
            </a:endParaRPr>
          </a:p>
        </p:txBody>
      </p:sp>
      <p:sp>
        <p:nvSpPr>
          <p:cNvPr id="15" name="TextBox 14"/>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7" descr="P1080080"/>
          <p:cNvPicPr>
            <a:picLocks noChangeAspect="1" noChangeArrowheads="1"/>
          </p:cNvPicPr>
          <p:nvPr/>
        </p:nvPicPr>
        <p:blipFill>
          <a:blip r:embed="rId3" cstate="print"/>
          <a:srcRect b="7808"/>
          <a:stretch>
            <a:fillRect/>
          </a:stretch>
        </p:blipFill>
        <p:spPr bwMode="auto">
          <a:xfrm>
            <a:off x="-62630" y="0"/>
            <a:ext cx="9206630" cy="6858001"/>
          </a:xfrm>
          <a:prstGeom prst="rect">
            <a:avLst/>
          </a:prstGeom>
          <a:noFill/>
          <a:ln w="9525">
            <a:noFill/>
            <a:miter lim="800000"/>
            <a:headEnd/>
            <a:tailEnd/>
          </a:ln>
        </p:spPr>
      </p:pic>
      <p:sp>
        <p:nvSpPr>
          <p:cNvPr id="10" name="Rounded Rectangle 9"/>
          <p:cNvSpPr/>
          <p:nvPr/>
        </p:nvSpPr>
        <p:spPr>
          <a:xfrm>
            <a:off x="609600" y="43434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11" name="Title 1"/>
          <p:cNvSpPr txBox="1">
            <a:spLocks/>
          </p:cNvSpPr>
          <p:nvPr/>
        </p:nvSpPr>
        <p:spPr>
          <a:xfrm>
            <a:off x="723900" y="4343400"/>
            <a:ext cx="7772400" cy="993775"/>
          </a:xfrm>
          <a:prstGeom prst="rect">
            <a:avLst/>
          </a:prstGeom>
          <a:noFill/>
        </p:spPr>
        <p:txBody>
          <a:bodyPr vert="horz" lIns="91440" tIns="45720" rIns="91440" bIns="45720" rtlCol="0"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Knowledge about</a:t>
            </a:r>
            <a:r>
              <a:rPr kumimoji="0" lang="en-GB" sz="3200" b="1" i="0" u="none" strike="noStrike" kern="1200" cap="none" spc="0" normalizeH="0" noProof="0" dirty="0" smtClean="0">
                <a:ln>
                  <a:noFill/>
                </a:ln>
                <a:solidFill>
                  <a:srgbClr val="C00000"/>
                </a:solidFill>
                <a:effectLst/>
                <a:uLnTx/>
                <a:uFillTx/>
                <a:latin typeface="Nyala" pitchFamily="2" charset="0"/>
                <a:ea typeface="Tahoma" pitchFamily="34" charset="0"/>
                <a:cs typeface="Tahoma" pitchFamily="34" charset="0"/>
              </a:rPr>
              <a:t> Influenza Like Illnesses</a:t>
            </a:r>
            <a:endParaRPr kumimoji="0" lang="en-GB" sz="3200" b="1"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sp>
        <p:nvSpPr>
          <p:cNvPr id="12" name="Text Placeholder 2"/>
          <p:cNvSpPr txBox="1">
            <a:spLocks/>
          </p:cNvSpPr>
          <p:nvPr/>
        </p:nvSpPr>
        <p:spPr>
          <a:xfrm>
            <a:off x="723900" y="5357813"/>
            <a:ext cx="7772400" cy="966787"/>
          </a:xfrm>
          <a:prstGeom prst="rect">
            <a:avLst/>
          </a:prstGeom>
          <a:noFill/>
        </p:spPr>
        <p:txBody>
          <a:bodyPr vert="horz" lIns="91440" tIns="45720" rIns="91440" bIns="45720" rtlCol="0" anchor="t">
            <a:normAutofit/>
          </a:bodyPr>
          <a:lstStyle/>
          <a:p>
            <a:pPr marL="0" marR="0" lvl="0" indent="0" algn="l" defTabSz="914400" rtl="0" eaLnBrk="1" fontAlgn="auto" latinLnBrk="0" hangingPunct="1">
              <a:lnSpc>
                <a:spcPct val="100000"/>
              </a:lnSpc>
              <a:spcBef>
                <a:spcPct val="20000"/>
              </a:spcBef>
              <a:spcAft>
                <a:spcPts val="0"/>
              </a:spcAft>
              <a:buClr>
                <a:srgbClr val="C00000"/>
              </a:buClr>
              <a:buSzPct val="90000"/>
              <a:buFont typeface="Wingdings 3" pitchFamily="18" charset="2"/>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Symptoms,</a:t>
            </a:r>
            <a:r>
              <a:rPr kumimoji="0" lang="en-GB" sz="2000" b="0" i="0" u="none" strike="noStrike" kern="1200" cap="none" spc="0" normalizeH="0" noProof="0" dirty="0" smtClean="0">
                <a:ln>
                  <a:noFill/>
                </a:ln>
                <a:solidFill>
                  <a:schemeClr val="tx1"/>
                </a:solidFill>
                <a:effectLst/>
                <a:uLnTx/>
                <a:uFillTx/>
                <a:latin typeface="+mn-lt"/>
                <a:ea typeface="+mn-ea"/>
                <a:cs typeface="+mn-cs"/>
              </a:rPr>
              <a:t> transmission routes and how to block transmission in relation to malaria, dengue and avian influenza.</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Knowledge of Malaria</a:t>
            </a:r>
            <a:endParaRPr lang="en-GB" dirty="0">
              <a:solidFill>
                <a:srgbClr val="C00000"/>
              </a:solidFill>
            </a:endParaRPr>
          </a:p>
        </p:txBody>
      </p:sp>
      <p:sp>
        <p:nvSpPr>
          <p:cNvPr id="4" name="AutoShape 4"/>
          <p:cNvSpPr>
            <a:spLocks noChangeArrowheads="1"/>
          </p:cNvSpPr>
          <p:nvPr/>
        </p:nvSpPr>
        <p:spPr bwMode="auto">
          <a:xfrm>
            <a:off x="685800" y="4419600"/>
            <a:ext cx="7772400" cy="15240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pPr>
            <a:r>
              <a:rPr lang="en-US" sz="1400" b="0" dirty="0" smtClean="0">
                <a:solidFill>
                  <a:schemeClr val="tx1"/>
                </a:solidFill>
              </a:rPr>
              <a:t>Majority of migrants are aware of malaria; among the Thai population it is 100 </a:t>
            </a:r>
            <a:r>
              <a:rPr lang="en-US" sz="1400" dirty="0" smtClean="0"/>
              <a:t>%. </a:t>
            </a:r>
          </a:p>
          <a:p>
            <a:pPr marL="114300" algn="l">
              <a:lnSpc>
                <a:spcPct val="110000"/>
              </a:lnSpc>
              <a:buClr>
                <a:schemeClr val="bg1"/>
              </a:buClr>
              <a:buSzPct val="100000"/>
            </a:pPr>
            <a:r>
              <a:rPr lang="en-US" sz="1400" b="0" dirty="0" smtClean="0">
                <a:solidFill>
                  <a:schemeClr val="tx1"/>
                </a:solidFill>
              </a:rPr>
              <a:t>Awareness across different migrant groups did not differ significantly and shows that malaria is a disease that people in general know something about. </a:t>
            </a:r>
            <a:endParaRPr lang="en-US" sz="1400" dirty="0" smtClean="0"/>
          </a:p>
          <a:p>
            <a:pPr marL="114300" algn="l">
              <a:lnSpc>
                <a:spcPct val="110000"/>
              </a:lnSpc>
              <a:buClr>
                <a:schemeClr val="bg1"/>
              </a:buClr>
              <a:buSzPct val="100000"/>
            </a:pPr>
            <a:r>
              <a:rPr lang="en-US" sz="1400" b="0" dirty="0" smtClean="0">
                <a:solidFill>
                  <a:schemeClr val="tx1"/>
                </a:solidFill>
              </a:rPr>
              <a:t>The only group found with a somewhat lower score were migrants located in low risk malaria zones. This could be explained by the Malaria Unit having done </a:t>
            </a:r>
            <a:r>
              <a:rPr lang="en-US" sz="1400" dirty="0" smtClean="0"/>
              <a:t>previous </a:t>
            </a:r>
            <a:r>
              <a:rPr lang="en-US" sz="1400" b="0" dirty="0" smtClean="0">
                <a:solidFill>
                  <a:schemeClr val="tx1"/>
                </a:solidFill>
              </a:rPr>
              <a:t>activities in camps with higher risk.</a:t>
            </a:r>
            <a:endParaRPr lang="en-US" sz="1400" b="0" dirty="0">
              <a:solidFill>
                <a:schemeClr val="tx1"/>
              </a:solidFill>
            </a:endParaRPr>
          </a:p>
        </p:txBody>
      </p:sp>
      <p:graphicFrame>
        <p:nvGraphicFramePr>
          <p:cNvPr id="5" name="Chart 4"/>
          <p:cNvGraphicFramePr/>
          <p:nvPr/>
        </p:nvGraphicFramePr>
        <p:xfrm>
          <a:off x="381000" y="2057400"/>
          <a:ext cx="3581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1828800" y="15972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graphicFrame>
        <p:nvGraphicFramePr>
          <p:cNvPr id="10" name="Chart 9"/>
          <p:cNvGraphicFramePr/>
          <p:nvPr/>
        </p:nvGraphicFramePr>
        <p:xfrm>
          <a:off x="3581400" y="2057400"/>
          <a:ext cx="3581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52"/>
          <p:cNvSpPr>
            <a:spLocks noChangeArrowheads="1"/>
          </p:cNvSpPr>
          <p:nvPr/>
        </p:nvSpPr>
        <p:spPr bwMode="auto">
          <a:xfrm>
            <a:off x="4858537" y="15972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sp>
        <p:nvSpPr>
          <p:cNvPr id="9" name="Pentagon 8"/>
          <p:cNvSpPr/>
          <p:nvPr/>
        </p:nvSpPr>
        <p:spPr>
          <a:xfrm flipH="1">
            <a:off x="7010400" y="2362200"/>
            <a:ext cx="1981200" cy="606672"/>
          </a:xfrm>
          <a:prstGeom prst="homePlate">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80% for Low malaria transmission risk zone</a:t>
            </a:r>
            <a:endParaRPr lang="en-GB" sz="1400" dirty="0"/>
          </a:p>
        </p:txBody>
      </p:sp>
      <p:sp>
        <p:nvSpPr>
          <p:cNvPr id="14" name="TextBox 13"/>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Malaria Symptoms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105399"/>
            <a:ext cx="7772400" cy="12954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Correct recognition of high fever and cold shivers is relatively high, especially among the Thai population. </a:t>
            </a:r>
          </a:p>
          <a:p>
            <a:pPr marL="114300">
              <a:lnSpc>
                <a:spcPct val="110000"/>
              </a:lnSpc>
              <a:buClr>
                <a:schemeClr val="bg1"/>
              </a:buClr>
              <a:buSzPct val="100000"/>
            </a:pPr>
            <a:r>
              <a:rPr lang="en-US" sz="1400" dirty="0" smtClean="0"/>
              <a:t>For other malaria symptoms there is a recognition gap, especially among the migrants. </a:t>
            </a:r>
          </a:p>
          <a:p>
            <a:pPr marL="114300">
              <a:lnSpc>
                <a:spcPct val="110000"/>
              </a:lnSpc>
              <a:buClr>
                <a:schemeClr val="bg1"/>
              </a:buClr>
              <a:buSzPct val="100000"/>
            </a:pPr>
            <a:r>
              <a:rPr lang="en-US" sz="1400" dirty="0" smtClean="0"/>
              <a:t>Symptoms which are more relevant for other ILIs are associated with malaria by many people and again, a larger proportion of the migrants have incorrect knowledge here.</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400800"/>
            <a:ext cx="3605474" cy="261610"/>
          </a:xfrm>
          <a:prstGeom prst="rect">
            <a:avLst/>
          </a:prstGeom>
          <a:noFill/>
        </p:spPr>
        <p:txBody>
          <a:bodyPr wrap="none" rtlCol="0">
            <a:spAutoFit/>
          </a:bodyPr>
          <a:lstStyle/>
          <a:p>
            <a:r>
              <a:rPr lang="en-GB" sz="1100" i="1" dirty="0" smtClean="0"/>
              <a:t>Base: Those aware of malaria (Thai n=398, Migrants n=352)</a:t>
            </a:r>
            <a:endParaRPr lang="en-GB" sz="1100" i="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Malaria Transmission Routes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029201"/>
            <a:ext cx="7772400" cy="11430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The transmission route for malaria is via night time mosquitoes.   Migrants have better knowledge about this compared to the Thais.  Both groups have large proportions of people who are confused on this issue, thinking that day time mosquitoes are a possible vector. Some migrants also recognize other, incorrect transmission routes such as water and infected people. </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6400800"/>
            <a:ext cx="3605474" cy="261610"/>
          </a:xfrm>
          <a:prstGeom prst="rect">
            <a:avLst/>
          </a:prstGeom>
          <a:noFill/>
        </p:spPr>
        <p:txBody>
          <a:bodyPr wrap="none" rtlCol="0">
            <a:spAutoFit/>
          </a:bodyPr>
          <a:lstStyle/>
          <a:p>
            <a:r>
              <a:rPr lang="en-GB" sz="1100" i="1" dirty="0" smtClean="0"/>
              <a:t>Base: Those aware of malaria (Thai n=398, Migrants n=352)</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Association with Day Time Mosquitoes </a:t>
            </a:r>
            <a:br>
              <a:rPr lang="en-GB" sz="4400" dirty="0" smtClean="0"/>
            </a:br>
            <a:r>
              <a:rPr lang="en-GB" sz="2700" dirty="0" smtClean="0">
                <a:solidFill>
                  <a:srgbClr val="C00000"/>
                </a:solidFill>
              </a:rPr>
              <a:t>Proportion who get it wrong</a:t>
            </a:r>
            <a:endParaRPr lang="en-GB" sz="2700" dirty="0">
              <a:solidFill>
                <a:srgbClr val="C00000"/>
              </a:solidFill>
            </a:endParaRPr>
          </a:p>
        </p:txBody>
      </p:sp>
      <p:sp>
        <p:nvSpPr>
          <p:cNvPr id="7" name="AutoShape 21"/>
          <p:cNvSpPr>
            <a:spLocks noChangeArrowheads="1"/>
          </p:cNvSpPr>
          <p:nvPr/>
        </p:nvSpPr>
        <p:spPr bwMode="auto">
          <a:xfrm>
            <a:off x="762000" y="4876800"/>
            <a:ext cx="7772400" cy="1447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For the Thai population the incorrect association between malaria and daytime mosquitoes was strongly associated with current main activity. Those studying have better knowledge than those unemployed or engaged with home duties. </a:t>
            </a:r>
          </a:p>
          <a:p>
            <a:pPr marL="114300">
              <a:lnSpc>
                <a:spcPct val="110000"/>
              </a:lnSpc>
              <a:buClr>
                <a:schemeClr val="bg1"/>
              </a:buClr>
              <a:buSzPct val="100000"/>
            </a:pPr>
            <a:r>
              <a:rPr lang="en-US" sz="1400" dirty="0" smtClean="0"/>
              <a:t>Within the migrant population the results were more even, but rubber tappers -- who live in the forests and are at most risk -- are less educated on the issue.</a:t>
            </a:r>
            <a:endParaRPr lang="en-US" sz="1400" dirty="0"/>
          </a:p>
        </p:txBody>
      </p:sp>
      <p:graphicFrame>
        <p:nvGraphicFramePr>
          <p:cNvPr id="15" name="Content Placeholder 4"/>
          <p:cNvGraphicFramePr>
            <a:graphicFrameLocks noGrp="1"/>
          </p:cNvGraphicFramePr>
          <p:nvPr>
            <p:ph sz="half" idx="1"/>
          </p:nvPr>
        </p:nvGraphicFramePr>
        <p:xfrm>
          <a:off x="685800" y="1752600"/>
          <a:ext cx="46482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nvGraphicFramePr>
        <p:xfrm>
          <a:off x="5600700" y="1974687"/>
          <a:ext cx="2819400" cy="1515273"/>
        </p:xfrm>
        <a:graphic>
          <a:graphicData uri="http://schemas.openxmlformats.org/drawingml/2006/table">
            <a:tbl>
              <a:tblPr firstRow="1" bandRow="1">
                <a:tableStyleId>{5C22544A-7EE6-4342-B048-85BDC9FD1C3A}</a:tableStyleId>
              </a:tblPr>
              <a:tblGrid>
                <a:gridCol w="2019300"/>
                <a:gridCol w="800100"/>
              </a:tblGrid>
              <a:tr h="387513">
                <a:tc>
                  <a:txBody>
                    <a:bodyPr/>
                    <a:lstStyle/>
                    <a:p>
                      <a:r>
                        <a:rPr lang="en-GB" sz="1400" dirty="0" smtClean="0"/>
                        <a:t>Migrant</a:t>
                      </a:r>
                      <a:r>
                        <a:rPr lang="en-GB" sz="1400" baseline="0" dirty="0" smtClean="0"/>
                        <a:t> Risk Group</a:t>
                      </a:r>
                      <a:endParaRPr lang="en-GB" sz="1400" dirty="0"/>
                    </a:p>
                  </a:txBody>
                  <a:tcPr>
                    <a:solidFill>
                      <a:schemeClr val="accent2"/>
                    </a:solidFill>
                  </a:tcPr>
                </a:tc>
                <a:tc>
                  <a:txBody>
                    <a:bodyPr/>
                    <a:lstStyle/>
                    <a:p>
                      <a:pPr algn="ctr"/>
                      <a:r>
                        <a:rPr lang="en-GB" sz="1400" dirty="0" smtClean="0">
                          <a:solidFill>
                            <a:schemeClr val="bg1"/>
                          </a:solidFill>
                        </a:rPr>
                        <a:t>%</a:t>
                      </a:r>
                    </a:p>
                  </a:txBody>
                  <a:tcPr>
                    <a:solidFill>
                      <a:schemeClr val="accent2"/>
                    </a:solidFill>
                  </a:tcPr>
                </a:tc>
              </a:tr>
              <a:tr h="227949">
                <a:tc>
                  <a:txBody>
                    <a:bodyPr/>
                    <a:lstStyle/>
                    <a:p>
                      <a:r>
                        <a:rPr lang="en-GB" sz="1400" dirty="0" smtClean="0"/>
                        <a:t>Rubber Tappers</a:t>
                      </a:r>
                      <a:endParaRPr lang="en-GB" sz="1400" dirty="0"/>
                    </a:p>
                  </a:txBody>
                  <a:tcPr/>
                </a:tc>
                <a:tc>
                  <a:txBody>
                    <a:bodyPr/>
                    <a:lstStyle/>
                    <a:p>
                      <a:pPr algn="ctr"/>
                      <a:r>
                        <a:rPr lang="en-GB" sz="1400" dirty="0" smtClean="0"/>
                        <a:t>55</a:t>
                      </a:r>
                      <a:endParaRPr lang="en-GB" sz="1400" dirty="0"/>
                    </a:p>
                  </a:txBody>
                  <a:tcPr/>
                </a:tc>
              </a:tr>
              <a:tr h="227949">
                <a:tc>
                  <a:txBody>
                    <a:bodyPr/>
                    <a:lstStyle/>
                    <a:p>
                      <a:r>
                        <a:rPr lang="en-GB" sz="1400" dirty="0" smtClean="0"/>
                        <a:t>Moderate malaria transmission Risk Zones</a:t>
                      </a:r>
                      <a:endParaRPr lang="en-GB" sz="1400" dirty="0"/>
                    </a:p>
                  </a:txBody>
                  <a:tcPr/>
                </a:tc>
                <a:tc>
                  <a:txBody>
                    <a:bodyPr/>
                    <a:lstStyle/>
                    <a:p>
                      <a:pPr algn="ctr"/>
                      <a:r>
                        <a:rPr lang="en-GB" sz="1400" dirty="0" smtClean="0"/>
                        <a:t>53</a:t>
                      </a:r>
                      <a:endParaRPr lang="en-GB" sz="1400" dirty="0"/>
                    </a:p>
                  </a:txBody>
                  <a:tcPr/>
                </a:tc>
              </a:tr>
              <a:tr h="227949">
                <a:tc>
                  <a:txBody>
                    <a:bodyPr/>
                    <a:lstStyle/>
                    <a:p>
                      <a:r>
                        <a:rPr lang="en-GB" sz="1400" dirty="0" smtClean="0"/>
                        <a:t>Aged 35-49</a:t>
                      </a:r>
                      <a:endParaRPr lang="en-GB" sz="1400" dirty="0"/>
                    </a:p>
                  </a:txBody>
                  <a:tcPr/>
                </a:tc>
                <a:tc>
                  <a:txBody>
                    <a:bodyPr/>
                    <a:lstStyle/>
                    <a:p>
                      <a:pPr algn="ctr"/>
                      <a:r>
                        <a:rPr lang="en-GB" sz="1400" dirty="0" smtClean="0"/>
                        <a:t>54</a:t>
                      </a:r>
                      <a:endParaRPr lang="en-GB" sz="1400" dirty="0"/>
                    </a:p>
                  </a:txBody>
                  <a:tcPr/>
                </a:tc>
              </a:tr>
            </a:tbl>
          </a:graphicData>
        </a:graphic>
      </p:graphicFrame>
      <p:sp>
        <p:nvSpPr>
          <p:cNvPr id="6" name="Title 1"/>
          <p:cNvSpPr txBox="1">
            <a:spLocks/>
          </p:cNvSpPr>
          <p:nvPr/>
        </p:nvSpPr>
        <p:spPr>
          <a:xfrm>
            <a:off x="4876800" y="12954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Migrants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8" name="Title 1"/>
          <p:cNvSpPr txBox="1">
            <a:spLocks/>
          </p:cNvSpPr>
          <p:nvPr/>
        </p:nvSpPr>
        <p:spPr>
          <a:xfrm>
            <a:off x="1066800" y="12954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Thai</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0" name="TextBox 9"/>
          <p:cNvSpPr txBox="1"/>
          <p:nvPr/>
        </p:nvSpPr>
        <p:spPr>
          <a:xfrm>
            <a:off x="685800" y="6400800"/>
            <a:ext cx="3605474" cy="261610"/>
          </a:xfrm>
          <a:prstGeom prst="rect">
            <a:avLst/>
          </a:prstGeom>
          <a:noFill/>
        </p:spPr>
        <p:txBody>
          <a:bodyPr wrap="none" rtlCol="0">
            <a:spAutoFit/>
          </a:bodyPr>
          <a:lstStyle/>
          <a:p>
            <a:r>
              <a:rPr lang="en-GB" sz="1100" i="1" dirty="0" smtClean="0"/>
              <a:t>Base: Those aware of malaria (Thai n=398, Migrants n=352)</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Blocking Malaria Transmission</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334000"/>
            <a:ext cx="7772400" cy="990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While the association between malaria and night time mosquitoes was not clear, people were aware that mosquito nets can block transmission. In this area migrants appeared to have better knowledge than the Thais. For the migrants, however,  several incorrect associations remained.</a:t>
            </a:r>
            <a:endParaRPr lang="en-US" sz="1400" dirty="0"/>
          </a:p>
        </p:txBody>
      </p:sp>
      <p:graphicFrame>
        <p:nvGraphicFramePr>
          <p:cNvPr id="15" name="Content Placeholder 4"/>
          <p:cNvGraphicFramePr>
            <a:graphicFrameLocks noGrp="1"/>
          </p:cNvGraphicFramePr>
          <p:nvPr>
            <p:ph sz="half" idx="1"/>
          </p:nvPr>
        </p:nvGraphicFramePr>
        <p:xfrm>
          <a:off x="685800" y="990600"/>
          <a:ext cx="7772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6400800"/>
            <a:ext cx="3605474" cy="261610"/>
          </a:xfrm>
          <a:prstGeom prst="rect">
            <a:avLst/>
          </a:prstGeom>
          <a:noFill/>
        </p:spPr>
        <p:txBody>
          <a:bodyPr wrap="none" rtlCol="0">
            <a:spAutoFit/>
          </a:bodyPr>
          <a:lstStyle/>
          <a:p>
            <a:r>
              <a:rPr lang="en-GB" sz="1100" i="1" dirty="0" smtClean="0"/>
              <a:t>Base: Those aware of malaria (Thai n=398, Migrants n=352)</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Knowledge of Dengue</a:t>
            </a:r>
            <a:endParaRPr lang="en-GB" dirty="0">
              <a:solidFill>
                <a:srgbClr val="C00000"/>
              </a:solidFill>
            </a:endParaRPr>
          </a:p>
        </p:txBody>
      </p:sp>
      <p:sp>
        <p:nvSpPr>
          <p:cNvPr id="4" name="AutoShape 4"/>
          <p:cNvSpPr>
            <a:spLocks noChangeArrowheads="1"/>
          </p:cNvSpPr>
          <p:nvPr/>
        </p:nvSpPr>
        <p:spPr bwMode="auto">
          <a:xfrm>
            <a:off x="685800" y="4953000"/>
            <a:ext cx="7772400" cy="11430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Thais are 100% aware of dengue but one in five migrants are not aware. </a:t>
            </a:r>
            <a:r>
              <a:rPr lang="en-US" sz="1400" dirty="0" smtClean="0"/>
              <a:t>There were no real significant differences between migrant sub groups but fewer Mon were found to be aware about dengue with 73%. If a migrant is not aware of malaria then it is very likely they are not aware of dengue.</a:t>
            </a:r>
            <a:endParaRPr lang="en-US" sz="1400" b="0" dirty="0">
              <a:solidFill>
                <a:schemeClr val="tx1"/>
              </a:solidFill>
            </a:endParaRPr>
          </a:p>
        </p:txBody>
      </p:sp>
      <p:sp>
        <p:nvSpPr>
          <p:cNvPr id="8" name="Rectangle 52"/>
          <p:cNvSpPr>
            <a:spLocks noChangeArrowheads="1"/>
          </p:cNvSpPr>
          <p:nvPr/>
        </p:nvSpPr>
        <p:spPr bwMode="auto">
          <a:xfrm>
            <a:off x="2362200" y="14448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graphicFrame>
        <p:nvGraphicFramePr>
          <p:cNvPr id="10" name="Chart 9"/>
          <p:cNvGraphicFramePr/>
          <p:nvPr/>
        </p:nvGraphicFramePr>
        <p:xfrm>
          <a:off x="3886200" y="1905000"/>
          <a:ext cx="3581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52"/>
          <p:cNvSpPr>
            <a:spLocks noChangeArrowheads="1"/>
          </p:cNvSpPr>
          <p:nvPr/>
        </p:nvSpPr>
        <p:spPr bwMode="auto">
          <a:xfrm>
            <a:off x="5163337" y="14448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graphicFrame>
        <p:nvGraphicFramePr>
          <p:cNvPr id="9" name="Chart 8"/>
          <p:cNvGraphicFramePr/>
          <p:nvPr/>
        </p:nvGraphicFramePr>
        <p:xfrm>
          <a:off x="762000" y="1905000"/>
          <a:ext cx="35814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Pentagon 11"/>
          <p:cNvSpPr/>
          <p:nvPr/>
        </p:nvSpPr>
        <p:spPr>
          <a:xfrm flipH="1">
            <a:off x="7391400" y="2288928"/>
            <a:ext cx="1371600" cy="457200"/>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73% for Mon</a:t>
            </a:r>
            <a:endParaRPr lang="en-GB" sz="1400" dirty="0"/>
          </a:p>
        </p:txBody>
      </p:sp>
      <p:sp>
        <p:nvSpPr>
          <p:cNvPr id="14" name="Rounded Rectangle 13"/>
          <p:cNvSpPr/>
          <p:nvPr/>
        </p:nvSpPr>
        <p:spPr>
          <a:xfrm>
            <a:off x="7315200" y="3200400"/>
            <a:ext cx="1447800" cy="1219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tx1"/>
                </a:solidFill>
              </a:rPr>
              <a:t>83% who are not aware of Malaria  are also not aware of Dengue</a:t>
            </a:r>
            <a:endParaRPr lang="en-GB" sz="1400" b="1" dirty="0">
              <a:solidFill>
                <a:schemeClr val="tx1"/>
              </a:solidFill>
            </a:endParaRPr>
          </a:p>
        </p:txBody>
      </p:sp>
      <p:sp>
        <p:nvSpPr>
          <p:cNvPr id="15" name="TextBox 14"/>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3" cstate="print"/>
          <a:srcRect/>
          <a:stretch>
            <a:fillRect/>
          </a:stretch>
        </p:blipFill>
        <p:spPr bwMode="auto">
          <a:xfrm>
            <a:off x="0" y="0"/>
            <a:ext cx="9161463" cy="3446463"/>
          </a:xfrm>
          <a:prstGeom prst="rect">
            <a:avLst/>
          </a:prstGeom>
          <a:noFill/>
          <a:ln w="9525">
            <a:noFill/>
            <a:miter lim="800000"/>
            <a:headEnd/>
            <a:tailEnd/>
          </a:ln>
        </p:spPr>
      </p:pic>
      <p:sp>
        <p:nvSpPr>
          <p:cNvPr id="14339" name="TextBox 2"/>
          <p:cNvSpPr txBox="1">
            <a:spLocks noChangeAspect="1"/>
          </p:cNvSpPr>
          <p:nvPr/>
        </p:nvSpPr>
        <p:spPr bwMode="auto">
          <a:xfrm>
            <a:off x="685800" y="1676400"/>
            <a:ext cx="7910512" cy="3877985"/>
          </a:xfrm>
          <a:prstGeom prst="rect">
            <a:avLst/>
          </a:prstGeom>
          <a:noFill/>
          <a:ln w="9525">
            <a:noFill/>
            <a:miter lim="800000"/>
            <a:headEnd/>
            <a:tailEnd/>
          </a:ln>
        </p:spPr>
        <p:txBody>
          <a:bodyPr>
            <a:spAutoFit/>
          </a:bodyPr>
          <a:lstStyle/>
          <a:p>
            <a:pPr marL="344488" indent="-344488" algn="just">
              <a:spcBef>
                <a:spcPct val="0"/>
              </a:spcBef>
              <a:spcAft>
                <a:spcPct val="25000"/>
              </a:spcAft>
            </a:pPr>
            <a:r>
              <a:rPr lang="en-US" sz="2400" b="1" dirty="0" smtClean="0"/>
              <a:t>Tula </a:t>
            </a:r>
            <a:r>
              <a:rPr lang="en-US" sz="2400" b="1" dirty="0" err="1" smtClean="0"/>
              <a:t>Michaelides</a:t>
            </a:r>
            <a:endParaRPr lang="en-US" sz="2400" b="1" dirty="0" smtClean="0"/>
          </a:p>
          <a:p>
            <a:pPr marL="457200" indent="-457200" algn="just">
              <a:spcBef>
                <a:spcPct val="0"/>
              </a:spcBef>
              <a:spcAft>
                <a:spcPct val="25000"/>
              </a:spcAft>
              <a:buAutoNum type="arabicPeriod"/>
            </a:pPr>
            <a:r>
              <a:rPr lang="en-US" sz="2400" b="1" dirty="0" smtClean="0"/>
              <a:t>The following personal financial relationships with commercial interests relevant to this presentation existed during the past 12 months:</a:t>
            </a:r>
          </a:p>
          <a:p>
            <a:pPr marL="457200" indent="-457200" algn="just">
              <a:spcBef>
                <a:spcPct val="0"/>
              </a:spcBef>
              <a:spcAft>
                <a:spcPct val="25000"/>
              </a:spcAft>
            </a:pPr>
            <a:endParaRPr lang="en-US" sz="2400" b="1" dirty="0" smtClean="0">
              <a:solidFill>
                <a:schemeClr val="tx2"/>
              </a:solidFill>
            </a:endParaRPr>
          </a:p>
          <a:p>
            <a:pPr marL="457200" indent="-457200" algn="just">
              <a:spcBef>
                <a:spcPct val="0"/>
              </a:spcBef>
              <a:spcAft>
                <a:spcPct val="25000"/>
              </a:spcAft>
            </a:pPr>
            <a:r>
              <a:rPr lang="en-US" sz="2400" b="1" dirty="0" smtClean="0">
                <a:solidFill>
                  <a:schemeClr val="tx2"/>
                </a:solidFill>
              </a:rPr>
              <a:t>No relationships to disclose</a:t>
            </a:r>
          </a:p>
          <a:p>
            <a:pPr marL="457200" indent="-457200" algn="just">
              <a:spcBef>
                <a:spcPct val="0"/>
              </a:spcBef>
              <a:spcAft>
                <a:spcPct val="25000"/>
              </a:spcAft>
            </a:pPr>
            <a:endParaRPr lang="en-US" sz="2400" b="1" dirty="0" smtClean="0"/>
          </a:p>
          <a:p>
            <a:pPr marL="457200" indent="-457200" algn="just">
              <a:spcBef>
                <a:spcPct val="0"/>
              </a:spcBef>
              <a:spcAft>
                <a:spcPct val="25000"/>
              </a:spcAft>
            </a:pPr>
            <a:r>
              <a:rPr lang="en-US" sz="2400" dirty="0" smtClean="0"/>
              <a:t> </a:t>
            </a:r>
            <a:endParaRPr lang="en-US" sz="2400" dirty="0" smtClean="0"/>
          </a:p>
          <a:p>
            <a:pPr marL="344488" indent="-344488" algn="just">
              <a:spcBef>
                <a:spcPct val="0"/>
              </a:spcBef>
              <a:spcAft>
                <a:spcPct val="25000"/>
              </a:spcAft>
            </a:pPr>
            <a:endParaRPr lang="en-US" dirty="0" smtClean="0"/>
          </a:p>
        </p:txBody>
      </p:sp>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Presenter Disclosures</a:t>
            </a:r>
            <a:endParaRPr lang="en-US" sz="2800" b="1" dirty="0">
              <a:solidFill>
                <a:schemeClr val="bg1"/>
              </a:solidFill>
              <a:latin typeface="Arial Bold" charset="0"/>
              <a:cs typeface="Arial Bold"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Dengue Symptoms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257800"/>
            <a:ext cx="7772400" cy="8382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Apart from fever and cols shivers, Thais are aware of red spots or rashes. Migrants, on the other hand have higher awareness about joint pain, red eyes and prolonged tiredness. Overall it would appear that a Thais have a better chance of recognizing the symptoms of dengue compared to migrants.</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6400800"/>
            <a:ext cx="3587842" cy="261610"/>
          </a:xfrm>
          <a:prstGeom prst="rect">
            <a:avLst/>
          </a:prstGeom>
          <a:noFill/>
        </p:spPr>
        <p:txBody>
          <a:bodyPr wrap="none" rtlCol="0">
            <a:spAutoFit/>
          </a:bodyPr>
          <a:lstStyle/>
          <a:p>
            <a:r>
              <a:rPr lang="en-GB" sz="1100" i="1" dirty="0" smtClean="0"/>
              <a:t>Base: Those aware of dengue (Thai n=400, Migrants n=319)</a:t>
            </a:r>
            <a:endParaRPr lang="en-GB" sz="1100" i="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Dengue Transmission Routes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181599"/>
            <a:ext cx="7772400" cy="9144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The transmission routes for dengue, through day time mosquitoes, is less confused compared to malaria. The majority of both Thais and migrants got it right but there are still large proportions of both groups who associate transmission with night time mosquitoes.</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6400800"/>
            <a:ext cx="3587842" cy="430887"/>
          </a:xfrm>
          <a:prstGeom prst="rect">
            <a:avLst/>
          </a:prstGeom>
          <a:noFill/>
        </p:spPr>
        <p:txBody>
          <a:bodyPr wrap="none" rtlCol="0">
            <a:spAutoFit/>
          </a:bodyPr>
          <a:lstStyle/>
          <a:p>
            <a:r>
              <a:rPr lang="en-GB" sz="1100" i="1" dirty="0" smtClean="0"/>
              <a:t>Base: Those aware of dengue (Thai n=400, Migrants n=319)</a:t>
            </a:r>
          </a:p>
          <a:p>
            <a:endParaRPr lang="en-GB" sz="1100" i="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Blocking Dengue Transmission</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1816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Mosquito nets , window screens and repellant top the list.</a:t>
            </a:r>
          </a:p>
          <a:p>
            <a:pPr marL="114300">
              <a:lnSpc>
                <a:spcPct val="110000"/>
              </a:lnSpc>
              <a:buClr>
                <a:schemeClr val="bg1"/>
              </a:buClr>
              <a:buSzPct val="100000"/>
            </a:pPr>
            <a:r>
              <a:rPr lang="en-US" sz="1400" dirty="0" smtClean="0"/>
              <a:t>An increasing number mention other ways to block transmission, such as residual spraying, not leaving empty containers, and covering water storage containers. The incorrect association with infected people and food remains with migrants.</a:t>
            </a:r>
            <a:endParaRPr lang="en-US" sz="1400" dirty="0"/>
          </a:p>
        </p:txBody>
      </p:sp>
      <p:graphicFrame>
        <p:nvGraphicFramePr>
          <p:cNvPr id="15" name="Content Placeholder 4"/>
          <p:cNvGraphicFramePr>
            <a:graphicFrameLocks noGrp="1"/>
          </p:cNvGraphicFramePr>
          <p:nvPr>
            <p:ph sz="half" idx="1"/>
          </p:nvPr>
        </p:nvGraphicFramePr>
        <p:xfrm>
          <a:off x="685800" y="1066800"/>
          <a:ext cx="7772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400800"/>
            <a:ext cx="3587842" cy="261610"/>
          </a:xfrm>
          <a:prstGeom prst="rect">
            <a:avLst/>
          </a:prstGeom>
          <a:noFill/>
        </p:spPr>
        <p:txBody>
          <a:bodyPr wrap="none" rtlCol="0">
            <a:spAutoFit/>
          </a:bodyPr>
          <a:lstStyle/>
          <a:p>
            <a:r>
              <a:rPr lang="en-GB" sz="1100" i="1" dirty="0" smtClean="0"/>
              <a:t>Base: Those aware of dengue (Thai n=400, Migrants n=319)</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Knowledge of H1N5 / H1N1</a:t>
            </a:r>
            <a:endParaRPr lang="en-GB" dirty="0">
              <a:solidFill>
                <a:srgbClr val="C00000"/>
              </a:solidFill>
            </a:endParaRPr>
          </a:p>
        </p:txBody>
      </p:sp>
      <p:sp>
        <p:nvSpPr>
          <p:cNvPr id="4" name="AutoShape 4"/>
          <p:cNvSpPr>
            <a:spLocks noChangeArrowheads="1"/>
          </p:cNvSpPr>
          <p:nvPr/>
        </p:nvSpPr>
        <p:spPr bwMode="auto">
          <a:xfrm>
            <a:off x="685800" y="4953000"/>
            <a:ext cx="7772400" cy="1295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Knowledge of H1N5 virus or H1N1 </a:t>
            </a:r>
            <a:r>
              <a:rPr lang="en-US" sz="1400" dirty="0" smtClean="0"/>
              <a:t>virus </a:t>
            </a:r>
            <a:r>
              <a:rPr lang="en-US" sz="1400" b="0" dirty="0" smtClean="0">
                <a:solidFill>
                  <a:schemeClr val="tx1"/>
                </a:solidFill>
              </a:rPr>
              <a:t>is also high among the Thais, with near 100 % being aware of this type of disease. </a:t>
            </a:r>
          </a:p>
          <a:p>
            <a:pPr marL="114300" algn="l">
              <a:lnSpc>
                <a:spcPct val="110000"/>
              </a:lnSpc>
              <a:buClr>
                <a:schemeClr val="bg1"/>
              </a:buClr>
              <a:buSzPct val="100000"/>
              <a:buFont typeface="Times New Roman" pitchFamily="18" charset="0"/>
              <a:buNone/>
            </a:pPr>
            <a:r>
              <a:rPr lang="en-US" sz="1400" b="0" dirty="0" smtClean="0">
                <a:solidFill>
                  <a:schemeClr val="tx1"/>
                </a:solidFill>
              </a:rPr>
              <a:t>For migrants, awareness is much lower, with only two in three migrants being aware.  </a:t>
            </a:r>
          </a:p>
          <a:p>
            <a:pPr marL="114300" algn="l">
              <a:lnSpc>
                <a:spcPct val="110000"/>
              </a:lnSpc>
              <a:buClr>
                <a:schemeClr val="bg1"/>
              </a:buClr>
              <a:buSzPct val="100000"/>
              <a:buFont typeface="Times New Roman" pitchFamily="18" charset="0"/>
              <a:buNone/>
            </a:pPr>
            <a:r>
              <a:rPr lang="en-US" sz="1400" b="0" dirty="0" smtClean="0">
                <a:solidFill>
                  <a:schemeClr val="tx1"/>
                </a:solidFill>
              </a:rPr>
              <a:t>Again, awareness was found to be lower still among migrants in camps in low risk malaria transmission zones.</a:t>
            </a:r>
            <a:endParaRPr lang="en-US" sz="1400" b="0" dirty="0">
              <a:solidFill>
                <a:schemeClr val="tx1"/>
              </a:solidFill>
            </a:endParaRPr>
          </a:p>
        </p:txBody>
      </p:sp>
      <p:sp>
        <p:nvSpPr>
          <p:cNvPr id="8" name="Rectangle 52"/>
          <p:cNvSpPr>
            <a:spLocks noChangeArrowheads="1"/>
          </p:cNvSpPr>
          <p:nvPr/>
        </p:nvSpPr>
        <p:spPr bwMode="auto">
          <a:xfrm>
            <a:off x="1981200" y="14448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graphicFrame>
        <p:nvGraphicFramePr>
          <p:cNvPr id="10" name="Chart 9"/>
          <p:cNvGraphicFramePr/>
          <p:nvPr/>
        </p:nvGraphicFramePr>
        <p:xfrm>
          <a:off x="3581400" y="1828800"/>
          <a:ext cx="3581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52"/>
          <p:cNvSpPr>
            <a:spLocks noChangeArrowheads="1"/>
          </p:cNvSpPr>
          <p:nvPr/>
        </p:nvSpPr>
        <p:spPr bwMode="auto">
          <a:xfrm>
            <a:off x="4934737" y="14448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graphicFrame>
        <p:nvGraphicFramePr>
          <p:cNvPr id="9" name="Chart 8"/>
          <p:cNvGraphicFramePr/>
          <p:nvPr/>
        </p:nvGraphicFramePr>
        <p:xfrm>
          <a:off x="533400" y="1905000"/>
          <a:ext cx="3581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entagon 11"/>
          <p:cNvSpPr/>
          <p:nvPr/>
        </p:nvSpPr>
        <p:spPr>
          <a:xfrm flipH="1">
            <a:off x="7010400" y="1981200"/>
            <a:ext cx="1981200" cy="606672"/>
          </a:xfrm>
          <a:prstGeom prst="homePlat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58% for Low malaria transmission risk zone</a:t>
            </a:r>
            <a:endParaRPr lang="en-GB" sz="1400" dirty="0"/>
          </a:p>
        </p:txBody>
      </p:sp>
      <p:sp>
        <p:nvSpPr>
          <p:cNvPr id="13" name="TextBox 12"/>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
        <p:nvSpPr>
          <p:cNvPr id="14" name="Rounded Rectangle 13"/>
          <p:cNvSpPr/>
          <p:nvPr/>
        </p:nvSpPr>
        <p:spPr>
          <a:xfrm>
            <a:off x="6934200" y="3048000"/>
            <a:ext cx="1676400" cy="1219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tx1"/>
                </a:solidFill>
              </a:rPr>
              <a:t>13 out of the 15 camps have chickens and/or ducks running around freely</a:t>
            </a:r>
            <a:endParaRPr lang="en-GB" sz="1400" b="1" dirty="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dirty="0" smtClean="0"/>
              <a:t>H1N5 / H1N1 </a:t>
            </a:r>
            <a:r>
              <a:rPr lang="en-GB" sz="4400" dirty="0" smtClean="0"/>
              <a:t>Symptoms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181599"/>
            <a:ext cx="7772400" cy="9144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High fever is the only symptom with relatively high awareness, although it is significantly lower for migrants. For other relevant symptoms there is a significant gap in knowledge; this is not surprising given influenza diseases are relatively new compared to malaria and dengue.</a:t>
            </a:r>
            <a:endParaRPr lang="en-US" sz="1400" dirty="0"/>
          </a:p>
        </p:txBody>
      </p:sp>
      <p:graphicFrame>
        <p:nvGraphicFramePr>
          <p:cNvPr id="15" name="Content Placeholder 4"/>
          <p:cNvGraphicFramePr>
            <a:graphicFrameLocks noGrp="1"/>
          </p:cNvGraphicFramePr>
          <p:nvPr>
            <p:ph sz="half" idx="1"/>
          </p:nvPr>
        </p:nvGraphicFramePr>
        <p:xfrm>
          <a:off x="609600" y="1295400"/>
          <a:ext cx="7772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7200" y="6400800"/>
            <a:ext cx="3930884" cy="261610"/>
          </a:xfrm>
          <a:prstGeom prst="rect">
            <a:avLst/>
          </a:prstGeom>
          <a:noFill/>
        </p:spPr>
        <p:txBody>
          <a:bodyPr wrap="none" rtlCol="0">
            <a:spAutoFit/>
          </a:bodyPr>
          <a:lstStyle/>
          <a:p>
            <a:r>
              <a:rPr lang="en-GB" sz="1100" i="1" dirty="0" smtClean="0"/>
              <a:t>Base: Those aware of H1N5 / H1N1 (Thai n=397, Migrants n=265)</a:t>
            </a:r>
            <a:endParaRPr lang="en-GB" sz="1100" i="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dirty="0" smtClean="0"/>
              <a:t>H1N5 / H1N1 </a:t>
            </a:r>
            <a:r>
              <a:rPr lang="en-GB" sz="4400" dirty="0" smtClean="0"/>
              <a:t>Transmission Routes</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333999"/>
            <a:ext cx="7772400" cy="7620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What people do know is that transmission comes from chickens and ducks and to some extent infected people. Migrants are at a disadvantage here, with significantly less knowledge compared to Thai.</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57200" y="6400800"/>
            <a:ext cx="3930884" cy="261610"/>
          </a:xfrm>
          <a:prstGeom prst="rect">
            <a:avLst/>
          </a:prstGeom>
          <a:noFill/>
        </p:spPr>
        <p:txBody>
          <a:bodyPr wrap="none" rtlCol="0">
            <a:spAutoFit/>
          </a:bodyPr>
          <a:lstStyle/>
          <a:p>
            <a:r>
              <a:rPr lang="en-GB" sz="1100" i="1" dirty="0" smtClean="0"/>
              <a:t>Base: Those aware of H1N5 / H1N1 (Thai n=397, Migrants n=265)</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Blocking </a:t>
            </a:r>
            <a:r>
              <a:rPr lang="en-GB" dirty="0" smtClean="0"/>
              <a:t>H1N5 / H1N1 </a:t>
            </a:r>
            <a:r>
              <a:rPr lang="en-GB" sz="4400" dirty="0" smtClean="0"/>
              <a:t>Transmission</a:t>
            </a:r>
            <a:r>
              <a:rPr lang="en-GB" dirty="0" smtClean="0"/>
              <a:t/>
            </a:r>
            <a:br>
              <a:rPr lang="en-GB" dirty="0" smtClean="0"/>
            </a:br>
            <a:r>
              <a:rPr lang="en-GB" sz="2700" dirty="0" smtClean="0">
                <a:solidFill>
                  <a:srgbClr val="C00000"/>
                </a:solidFill>
              </a:rPr>
              <a:t>Identified from show card pictures</a:t>
            </a:r>
            <a:endParaRPr lang="en-GB" sz="2700" dirty="0">
              <a:solidFill>
                <a:srgbClr val="C00000"/>
              </a:solidFill>
            </a:endParaRPr>
          </a:p>
        </p:txBody>
      </p:sp>
      <p:sp>
        <p:nvSpPr>
          <p:cNvPr id="7" name="AutoShape 21"/>
          <p:cNvSpPr>
            <a:spLocks noChangeArrowheads="1"/>
          </p:cNvSpPr>
          <p:nvPr/>
        </p:nvSpPr>
        <p:spPr bwMode="auto">
          <a:xfrm>
            <a:off x="685800" y="5410200"/>
            <a:ext cx="7772400" cy="914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Unlike dengue and malaria, these types of influenzas are clearly distinct when it comes to associated transmission routes. While the knowledge among migrants is lower compared to Thais, a similar and rather strong distinction between the different diseases can be seen.</a:t>
            </a:r>
            <a:endParaRPr lang="en-US" sz="1400" dirty="0"/>
          </a:p>
        </p:txBody>
      </p:sp>
      <p:graphicFrame>
        <p:nvGraphicFramePr>
          <p:cNvPr id="15" name="Content Placeholder 4"/>
          <p:cNvGraphicFramePr>
            <a:graphicFrameLocks noGrp="1"/>
          </p:cNvGraphicFramePr>
          <p:nvPr>
            <p:ph sz="half" idx="1"/>
          </p:nvPr>
        </p:nvGraphicFramePr>
        <p:xfrm>
          <a:off x="609600" y="1219200"/>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1000" y="6400800"/>
            <a:ext cx="3930884" cy="261610"/>
          </a:xfrm>
          <a:prstGeom prst="rect">
            <a:avLst/>
          </a:prstGeom>
          <a:noFill/>
        </p:spPr>
        <p:txBody>
          <a:bodyPr wrap="none" rtlCol="0">
            <a:spAutoFit/>
          </a:bodyPr>
          <a:lstStyle/>
          <a:p>
            <a:r>
              <a:rPr lang="en-GB" sz="1100" i="1" dirty="0" smtClean="0"/>
              <a:t>Base: Those aware of H1N5 / H1N1 (Thai n=397, Migrants n=265)</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descr="P108006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09600" y="4267199"/>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a:bodyPr>
          <a:lstStyle/>
          <a:p>
            <a:r>
              <a:rPr lang="en-GB" dirty="0" smtClean="0"/>
              <a:t>Preventive </a:t>
            </a:r>
            <a:r>
              <a:rPr lang="en-GB" dirty="0" err="1" smtClean="0"/>
              <a:t>Behavior</a:t>
            </a:r>
            <a:endParaRPr lang="en-GB" dirty="0"/>
          </a:p>
        </p:txBody>
      </p:sp>
      <p:sp>
        <p:nvSpPr>
          <p:cNvPr id="3" name="Text Placeholder 2"/>
          <p:cNvSpPr>
            <a:spLocks noGrp="1"/>
          </p:cNvSpPr>
          <p:nvPr>
            <p:ph type="body" idx="1"/>
          </p:nvPr>
        </p:nvSpPr>
        <p:spPr>
          <a:xfrm>
            <a:off x="723900" y="5281613"/>
            <a:ext cx="7772400" cy="966787"/>
          </a:xfrm>
        </p:spPr>
        <p:txBody>
          <a:bodyPr/>
          <a:lstStyle/>
          <a:p>
            <a:r>
              <a:rPr lang="en-GB" dirty="0" smtClean="0"/>
              <a:t>To what extent are Thai and migrants protecting themselves from contracting ILIs </a:t>
            </a:r>
            <a:endParaRPr lang="en-GB"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Use of Window Screens</a:t>
            </a:r>
            <a:br>
              <a:rPr lang="en-GB" dirty="0" smtClean="0"/>
            </a:br>
            <a:r>
              <a:rPr lang="en-GB" sz="2700" dirty="0" smtClean="0">
                <a:solidFill>
                  <a:srgbClr val="C00000"/>
                </a:solidFill>
              </a:rPr>
              <a:t>Observation</a:t>
            </a:r>
            <a:endParaRPr lang="en-GB" dirty="0">
              <a:solidFill>
                <a:srgbClr val="C00000"/>
              </a:solidFill>
            </a:endParaRPr>
          </a:p>
        </p:txBody>
      </p:sp>
      <p:sp>
        <p:nvSpPr>
          <p:cNvPr id="4" name="AutoShape 4"/>
          <p:cNvSpPr>
            <a:spLocks noChangeArrowheads="1"/>
          </p:cNvSpPr>
          <p:nvPr/>
        </p:nvSpPr>
        <p:spPr bwMode="auto">
          <a:xfrm>
            <a:off x="685800" y="5029200"/>
            <a:ext cx="7772400" cy="990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Nearly half the Thai population do not use window screens but those who do will in most cases have them on all windows. The migrants are at a disadvantage here due to camp conditions and just about all of them have no </a:t>
            </a:r>
            <a:r>
              <a:rPr lang="en-US" sz="1400" dirty="0" smtClean="0"/>
              <a:t>type of screen </a:t>
            </a:r>
            <a:r>
              <a:rPr lang="en-US" sz="1400" b="0" dirty="0" smtClean="0">
                <a:solidFill>
                  <a:schemeClr val="tx1"/>
                </a:solidFill>
              </a:rPr>
              <a:t>protection against mosquitoes unless they use a net.</a:t>
            </a:r>
            <a:endParaRPr lang="en-US" sz="1400" b="0" dirty="0">
              <a:solidFill>
                <a:schemeClr val="tx1"/>
              </a:solidFill>
            </a:endParaRPr>
          </a:p>
        </p:txBody>
      </p:sp>
      <p:graphicFrame>
        <p:nvGraphicFramePr>
          <p:cNvPr id="5" name="Chart 4"/>
          <p:cNvGraphicFramePr/>
          <p:nvPr/>
        </p:nvGraphicFramePr>
        <p:xfrm>
          <a:off x="8382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2419206" y="1323201"/>
            <a:ext cx="407163"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Thai</a:t>
            </a:r>
            <a:endParaRPr lang="th-TH" sz="1600" b="1" u="sng" dirty="0">
              <a:solidFill>
                <a:schemeClr val="tx1"/>
              </a:solidFill>
            </a:endParaRPr>
          </a:p>
        </p:txBody>
      </p:sp>
      <p:sp>
        <p:nvSpPr>
          <p:cNvPr id="11" name="Rectangle 52"/>
          <p:cNvSpPr>
            <a:spLocks noChangeArrowheads="1"/>
          </p:cNvSpPr>
          <p:nvPr/>
        </p:nvSpPr>
        <p:spPr bwMode="auto">
          <a:xfrm>
            <a:off x="6083774" y="1323201"/>
            <a:ext cx="850426"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Migrants</a:t>
            </a:r>
            <a:endParaRPr lang="th-TH" sz="1600" b="1" u="sng" dirty="0">
              <a:solidFill>
                <a:schemeClr val="tx1"/>
              </a:solidFill>
            </a:endParaRPr>
          </a:p>
        </p:txBody>
      </p:sp>
      <p:graphicFrame>
        <p:nvGraphicFramePr>
          <p:cNvPr id="9" name="Chart 8"/>
          <p:cNvGraphicFramePr/>
          <p:nvPr/>
        </p:nvGraphicFramePr>
        <p:xfrm>
          <a:off x="47244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r>
              <a:rPr lang="en-GB" dirty="0" smtClean="0"/>
              <a:t>Littering of Water Collecting Containers</a:t>
            </a:r>
            <a:br>
              <a:rPr lang="en-GB" dirty="0" smtClean="0"/>
            </a:br>
            <a:r>
              <a:rPr lang="en-GB" sz="2700" dirty="0" smtClean="0">
                <a:solidFill>
                  <a:srgbClr val="C00000"/>
                </a:solidFill>
              </a:rPr>
              <a:t>Observation</a:t>
            </a:r>
            <a:endParaRPr lang="en-GB" dirty="0">
              <a:solidFill>
                <a:srgbClr val="C00000"/>
              </a:solidFill>
            </a:endParaRPr>
          </a:p>
        </p:txBody>
      </p:sp>
      <p:sp>
        <p:nvSpPr>
          <p:cNvPr id="4" name="AutoShape 4"/>
          <p:cNvSpPr>
            <a:spLocks noChangeArrowheads="1"/>
          </p:cNvSpPr>
          <p:nvPr/>
        </p:nvSpPr>
        <p:spPr bwMode="auto">
          <a:xfrm>
            <a:off x="685800" y="5105400"/>
            <a:ext cx="7772400" cy="12192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Around Thai households it is relatively clean and there are very few instances when you see large amounts of water-collecting containers lying around. The same applies to migrant households. However, from observation around the migrant communities, there were often instances where you could find large amounts of rubbish lying around elsewhere in the community such as a public garbage dump.</a:t>
            </a:r>
            <a:endParaRPr lang="en-US" sz="1400" b="0" dirty="0">
              <a:solidFill>
                <a:schemeClr val="tx1"/>
              </a:solidFill>
            </a:endParaRPr>
          </a:p>
        </p:txBody>
      </p:sp>
      <p:graphicFrame>
        <p:nvGraphicFramePr>
          <p:cNvPr id="5" name="Chart 4"/>
          <p:cNvGraphicFramePr/>
          <p:nvPr/>
        </p:nvGraphicFramePr>
        <p:xfrm>
          <a:off x="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910654" y="1444823"/>
            <a:ext cx="1760098"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 Households</a:t>
            </a:r>
            <a:endParaRPr lang="th-TH" b="1" u="sng" dirty="0">
              <a:solidFill>
                <a:schemeClr val="tx1"/>
              </a:solidFill>
            </a:endParaRPr>
          </a:p>
        </p:txBody>
      </p:sp>
      <p:sp>
        <p:nvSpPr>
          <p:cNvPr id="11" name="Rectangle 52"/>
          <p:cNvSpPr>
            <a:spLocks noChangeArrowheads="1"/>
          </p:cNvSpPr>
          <p:nvPr/>
        </p:nvSpPr>
        <p:spPr bwMode="auto">
          <a:xfrm>
            <a:off x="3386466" y="1444823"/>
            <a:ext cx="215123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 Households</a:t>
            </a:r>
            <a:endParaRPr lang="th-TH" b="1" u="sng" dirty="0">
              <a:solidFill>
                <a:schemeClr val="tx1"/>
              </a:solidFill>
            </a:endParaRPr>
          </a:p>
        </p:txBody>
      </p:sp>
      <p:sp>
        <p:nvSpPr>
          <p:cNvPr id="12" name="Rectangle 52"/>
          <p:cNvSpPr>
            <a:spLocks noChangeArrowheads="1"/>
          </p:cNvSpPr>
          <p:nvPr/>
        </p:nvSpPr>
        <p:spPr bwMode="auto">
          <a:xfrm>
            <a:off x="6400800" y="1447800"/>
            <a:ext cx="1612942"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 Camps</a:t>
            </a:r>
            <a:endParaRPr lang="th-TH" b="1" u="sng" dirty="0">
              <a:solidFill>
                <a:schemeClr val="tx1"/>
              </a:solidFill>
            </a:endParaRPr>
          </a:p>
        </p:txBody>
      </p:sp>
      <p:graphicFrame>
        <p:nvGraphicFramePr>
          <p:cNvPr id="14" name="Chart 13"/>
          <p:cNvGraphicFramePr/>
          <p:nvPr/>
        </p:nvGraphicFramePr>
        <p:xfrm>
          <a:off x="54102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2705100" y="1905000"/>
          <a:ext cx="37338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P1080172"/>
          <p:cNvPicPr>
            <a:picLocks noChangeAspect="1" noChangeArrowheads="1"/>
          </p:cNvPicPr>
          <p:nvPr/>
        </p:nvPicPr>
        <p:blipFill>
          <a:blip r:embed="rId2" cstate="print"/>
          <a:srcRect r="2041" b="12462"/>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09600" y="41148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114801"/>
            <a:ext cx="7772400" cy="993775"/>
          </a:xfrm>
        </p:spPr>
        <p:txBody>
          <a:bodyPr>
            <a:normAutofit/>
          </a:bodyPr>
          <a:lstStyle/>
          <a:p>
            <a:r>
              <a:rPr lang="en-GB" dirty="0" smtClean="0"/>
              <a:t>Background &amp; Objectives</a:t>
            </a:r>
            <a:endParaRPr lang="en-GB" dirty="0"/>
          </a:p>
        </p:txBody>
      </p:sp>
      <p:sp>
        <p:nvSpPr>
          <p:cNvPr id="3" name="Text Placeholder 2"/>
          <p:cNvSpPr>
            <a:spLocks noGrp="1"/>
          </p:cNvSpPr>
          <p:nvPr>
            <p:ph type="body" idx="1"/>
          </p:nvPr>
        </p:nvSpPr>
        <p:spPr>
          <a:xfrm>
            <a:off x="723900" y="5129213"/>
            <a:ext cx="7772400" cy="966787"/>
          </a:xfrm>
        </p:spPr>
        <p:txBody>
          <a:bodyPr/>
          <a:lstStyle/>
          <a:p>
            <a:r>
              <a:rPr lang="en-US" dirty="0" smtClean="0"/>
              <a:t>To gain an understanding of how to best formulate a communication strategy to reduce the risk of a potential outbreak of ILIs</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r>
              <a:rPr lang="en-GB" sz="4400" dirty="0" smtClean="0"/>
              <a:t>Mosquito Net, Repellent and Coil </a:t>
            </a:r>
            <a:r>
              <a:rPr lang="en-GB" dirty="0" smtClean="0"/>
              <a:t/>
            </a:r>
            <a:br>
              <a:rPr lang="en-GB" dirty="0" smtClean="0"/>
            </a:br>
            <a:r>
              <a:rPr lang="en-GB" sz="2700" dirty="0" smtClean="0">
                <a:solidFill>
                  <a:srgbClr val="C00000"/>
                </a:solidFill>
              </a:rPr>
              <a:t>Observation</a:t>
            </a:r>
            <a:endParaRPr lang="en-GB" sz="2700" dirty="0">
              <a:solidFill>
                <a:srgbClr val="C00000"/>
              </a:solidFill>
            </a:endParaRPr>
          </a:p>
        </p:txBody>
      </p:sp>
      <p:sp>
        <p:nvSpPr>
          <p:cNvPr id="7" name="AutoShape 21"/>
          <p:cNvSpPr>
            <a:spLocks noChangeArrowheads="1"/>
          </p:cNvSpPr>
          <p:nvPr/>
        </p:nvSpPr>
        <p:spPr bwMode="auto">
          <a:xfrm>
            <a:off x="685800" y="52578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Most migrants have mosquito nets and nine out of 10 are in good condition with no holes in them. Many also use mosquito coils, but repellant is used to a lesser extent. Fewer Thais use mosquito nets as many have window screens.  Using nets did not vary between those aware of malaria or not aware, suggesting some use nets just to avoid mosquito bites.</a:t>
            </a:r>
            <a:endParaRPr lang="en-US" sz="1400" dirty="0"/>
          </a:p>
        </p:txBody>
      </p:sp>
      <p:graphicFrame>
        <p:nvGraphicFramePr>
          <p:cNvPr id="15" name="Content Placeholder 4"/>
          <p:cNvGraphicFramePr>
            <a:graphicFrameLocks noGrp="1"/>
          </p:cNvGraphicFramePr>
          <p:nvPr>
            <p:ph sz="half" idx="1"/>
          </p:nvPr>
        </p:nvGraphicFramePr>
        <p:xfrm>
          <a:off x="457200" y="1981200"/>
          <a:ext cx="38100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609600" y="1066800"/>
            <a:ext cx="3886200" cy="609600"/>
          </a:xfrm>
          <a:prstGeom prst="rect">
            <a:avLst/>
          </a:prstGeom>
        </p:spPr>
        <p:txBody>
          <a:bodyPr vert="horz" lIns="91440" tIns="45720" rIns="91440" bIns="45720" rtlCol="0" anchor="ctr">
            <a:normAutofit fontScale="6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sp>
        <p:nvSpPr>
          <p:cNvPr id="9" name="Title 1"/>
          <p:cNvSpPr txBox="1">
            <a:spLocks/>
          </p:cNvSpPr>
          <p:nvPr/>
        </p:nvSpPr>
        <p:spPr>
          <a:xfrm>
            <a:off x="990600" y="1447800"/>
            <a:ext cx="3505200" cy="381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sng" strike="noStrike" kern="1200" cap="none" spc="0" normalizeH="0" baseline="0" noProof="0" dirty="0" smtClean="0">
                <a:ln>
                  <a:noFill/>
                </a:ln>
                <a:effectLst/>
                <a:uLnTx/>
                <a:uFillTx/>
                <a:ea typeface="Tahoma" pitchFamily="34" charset="0"/>
                <a:cs typeface="Tahoma" pitchFamily="34" charset="0"/>
              </a:rPr>
              <a:t>Observed</a:t>
            </a:r>
            <a:r>
              <a:rPr kumimoji="0" lang="en-GB" sz="2000" b="1" i="0" u="sng" strike="noStrike" kern="1200" cap="none" spc="0" normalizeH="0" noProof="0" dirty="0" smtClean="0">
                <a:ln>
                  <a:noFill/>
                </a:ln>
                <a:effectLst/>
                <a:uLnTx/>
                <a:uFillTx/>
                <a:ea typeface="Tahoma" pitchFamily="34" charset="0"/>
                <a:cs typeface="Tahoma" pitchFamily="34" charset="0"/>
              </a:rPr>
              <a:t> in home</a:t>
            </a:r>
            <a:endParaRPr kumimoji="0" lang="en-GB" sz="2000" b="1" i="0" u="sng" strike="noStrike" kern="1200" cap="none" spc="0" normalizeH="0" baseline="0" noProof="0" dirty="0">
              <a:ln>
                <a:noFill/>
              </a:ln>
              <a:effectLst/>
              <a:uLnTx/>
              <a:uFillTx/>
              <a:ea typeface="Tahoma" pitchFamily="34" charset="0"/>
              <a:cs typeface="Tahoma" pitchFamily="34" charset="0"/>
            </a:endParaRPr>
          </a:p>
        </p:txBody>
      </p:sp>
      <p:graphicFrame>
        <p:nvGraphicFramePr>
          <p:cNvPr id="10" name="Content Placeholder 4"/>
          <p:cNvGraphicFramePr>
            <a:graphicFrameLocks noGrp="1"/>
          </p:cNvGraphicFramePr>
          <p:nvPr>
            <p:ph sz="half" idx="1"/>
          </p:nvPr>
        </p:nvGraphicFramePr>
        <p:xfrm>
          <a:off x="4419600" y="1981200"/>
          <a:ext cx="42672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a:xfrm>
            <a:off x="5257800" y="1447800"/>
            <a:ext cx="35052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u="sng" dirty="0" smtClean="0">
                <a:ea typeface="Tahoma" pitchFamily="34" charset="0"/>
                <a:cs typeface="Tahoma" pitchFamily="34" charset="0"/>
              </a:rPr>
              <a:t>Condition of mosquito net</a:t>
            </a:r>
            <a:endParaRPr kumimoji="0" lang="en-GB" sz="2000" b="1" i="0" u="sng" strike="noStrike" kern="1200" cap="none" spc="0" normalizeH="0" baseline="0" noProof="0" dirty="0">
              <a:ln>
                <a:noFill/>
              </a:ln>
              <a:effectLst/>
              <a:uLnTx/>
              <a:uFillTx/>
              <a:ea typeface="Tahoma" pitchFamily="34" charset="0"/>
              <a:cs typeface="Tahoma" pitchFamily="34" charset="0"/>
            </a:endParaRPr>
          </a:p>
        </p:txBody>
      </p:sp>
      <p:sp>
        <p:nvSpPr>
          <p:cNvPr id="12" name="Right Arrow 11"/>
          <p:cNvSpPr/>
          <p:nvPr/>
        </p:nvSpPr>
        <p:spPr>
          <a:xfrm>
            <a:off x="4038600" y="3733800"/>
            <a:ext cx="381000" cy="457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5334000" y="6400800"/>
            <a:ext cx="3810000" cy="261610"/>
          </a:xfrm>
          <a:prstGeom prst="rect">
            <a:avLst/>
          </a:prstGeom>
          <a:noFill/>
        </p:spPr>
        <p:txBody>
          <a:bodyPr wrap="square" rtlCol="0">
            <a:spAutoFit/>
          </a:bodyPr>
          <a:lstStyle/>
          <a:p>
            <a:r>
              <a:rPr lang="en-GB" sz="1100" i="1" dirty="0" smtClean="0"/>
              <a:t>Base: Those with mosquito nets (Thai n=98, Migrants n=338)</a:t>
            </a:r>
            <a:endParaRPr lang="en-GB" sz="1100" i="1" dirty="0"/>
          </a:p>
        </p:txBody>
      </p:sp>
      <p:sp>
        <p:nvSpPr>
          <p:cNvPr id="18" name="Rounded Rectangle 17"/>
          <p:cNvSpPr/>
          <p:nvPr/>
        </p:nvSpPr>
        <p:spPr>
          <a:xfrm>
            <a:off x="152400" y="4191000"/>
            <a:ext cx="1219200" cy="990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chemeClr val="bg1"/>
                </a:solidFill>
              </a:rPr>
              <a:t>Fewer (77%) unregistered migrants have nets</a:t>
            </a:r>
            <a:endParaRPr lang="en-GB" sz="1400" b="1" dirty="0">
              <a:solidFill>
                <a:schemeClr val="bg1"/>
              </a:solidFill>
            </a:endParaRPr>
          </a:p>
        </p:txBody>
      </p:sp>
      <p:sp>
        <p:nvSpPr>
          <p:cNvPr id="14" name="TextBox 13"/>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Preventive Practice for ILIs</a:t>
            </a:r>
            <a:r>
              <a:rPr lang="en-GB" dirty="0" smtClean="0"/>
              <a:t/>
            </a:r>
            <a:br>
              <a:rPr lang="en-GB" dirty="0" smtClean="0"/>
            </a:br>
            <a:r>
              <a:rPr lang="en-GB" sz="2700" dirty="0" smtClean="0">
                <a:solidFill>
                  <a:srgbClr val="C00000"/>
                </a:solidFill>
              </a:rPr>
              <a:t>Thai</a:t>
            </a:r>
            <a:endParaRPr lang="en-GB" sz="2700" dirty="0">
              <a:solidFill>
                <a:srgbClr val="C00000"/>
              </a:solidFill>
            </a:endParaRPr>
          </a:p>
        </p:txBody>
      </p:sp>
      <p:sp>
        <p:nvSpPr>
          <p:cNvPr id="7" name="AutoShape 21"/>
          <p:cNvSpPr>
            <a:spLocks noChangeArrowheads="1"/>
          </p:cNvSpPr>
          <p:nvPr/>
        </p:nvSpPr>
        <p:spPr bwMode="auto">
          <a:xfrm>
            <a:off x="685800" y="52578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Thai communities don’t actively protect themselves against mosquitoes and in most cases this is due to having their windows fitted with  screens.  Hence, the main reason for not using them is that they don’t feel it is needed.   </a:t>
            </a:r>
          </a:p>
          <a:p>
            <a:pPr marL="114300">
              <a:lnSpc>
                <a:spcPct val="110000"/>
              </a:lnSpc>
              <a:buClr>
                <a:schemeClr val="bg1"/>
              </a:buClr>
              <a:buSzPct val="100000"/>
            </a:pPr>
            <a:r>
              <a:rPr lang="en-US" sz="1400" dirty="0" smtClean="0"/>
              <a:t>No one seems to practice good hygiene etiquette - coughs or sneezes into the elbow. </a:t>
            </a:r>
            <a:endParaRPr lang="en-US" sz="1400" dirty="0"/>
          </a:p>
        </p:txBody>
      </p:sp>
      <p:graphicFrame>
        <p:nvGraphicFramePr>
          <p:cNvPr id="15" name="Content Placeholder 4"/>
          <p:cNvGraphicFramePr>
            <a:graphicFrameLocks noGrp="1"/>
          </p:cNvGraphicFramePr>
          <p:nvPr>
            <p:ph sz="half" idx="1"/>
          </p:nvPr>
        </p:nvGraphicFramePr>
        <p:xfrm>
          <a:off x="304800" y="1600199"/>
          <a:ext cx="44958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181600" y="1371599"/>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Arrow 5"/>
          <p:cNvSpPr/>
          <p:nvPr/>
        </p:nvSpPr>
        <p:spPr>
          <a:xfrm>
            <a:off x="4724400" y="2514600"/>
            <a:ext cx="685800" cy="381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914400" y="1066800"/>
            <a:ext cx="3505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1" i="0" u="sng" strike="noStrike" kern="1200" cap="none" spc="0" normalizeH="0" baseline="0" noProof="0" dirty="0" smtClean="0">
                <a:ln>
                  <a:noFill/>
                </a:ln>
                <a:effectLst/>
                <a:uLnTx/>
                <a:uFillTx/>
                <a:ea typeface="Tahoma" pitchFamily="34" charset="0"/>
                <a:cs typeface="Tahoma" pitchFamily="34" charset="0"/>
              </a:rPr>
              <a:t>Extent of practice</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9" name="Title 1"/>
          <p:cNvSpPr txBox="1">
            <a:spLocks/>
          </p:cNvSpPr>
          <p:nvPr/>
        </p:nvSpPr>
        <p:spPr>
          <a:xfrm>
            <a:off x="4648200" y="1066800"/>
            <a:ext cx="44958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Reason for NOT always using mosquito nets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1" name="TextBox 10"/>
          <p:cNvSpPr txBox="1"/>
          <p:nvPr/>
        </p:nvSpPr>
        <p:spPr>
          <a:xfrm>
            <a:off x="685800" y="6400800"/>
            <a:ext cx="3124200" cy="261610"/>
          </a:xfrm>
          <a:prstGeom prst="rect">
            <a:avLst/>
          </a:prstGeom>
          <a:noFill/>
        </p:spPr>
        <p:txBody>
          <a:bodyPr wrap="square" rtlCol="0">
            <a:spAutoFit/>
          </a:bodyPr>
          <a:lstStyle/>
          <a:p>
            <a:r>
              <a:rPr lang="en-GB" sz="1100" i="1" dirty="0" smtClean="0"/>
              <a:t>Base: All Thai respondents (n=400)</a:t>
            </a:r>
            <a:endParaRPr lang="en-GB" sz="1100" i="1" dirty="0"/>
          </a:p>
        </p:txBody>
      </p:sp>
      <p:sp>
        <p:nvSpPr>
          <p:cNvPr id="10" name="TextBox 9"/>
          <p:cNvSpPr txBox="1"/>
          <p:nvPr/>
        </p:nvSpPr>
        <p:spPr>
          <a:xfrm>
            <a:off x="5181600" y="6400800"/>
            <a:ext cx="3962400" cy="261610"/>
          </a:xfrm>
          <a:prstGeom prst="rect">
            <a:avLst/>
          </a:prstGeom>
          <a:noFill/>
        </p:spPr>
        <p:txBody>
          <a:bodyPr wrap="square" rtlCol="0">
            <a:spAutoFit/>
          </a:bodyPr>
          <a:lstStyle/>
          <a:p>
            <a:r>
              <a:rPr lang="en-GB" sz="1100" i="1" dirty="0" smtClean="0"/>
              <a:t>Base: Those not always using mosquito nets (n=319)</a:t>
            </a:r>
            <a:endParaRPr lang="en-GB" sz="1100" i="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Preventive Practice for ILIs</a:t>
            </a:r>
            <a:r>
              <a:rPr lang="en-GB" dirty="0" smtClean="0"/>
              <a:t/>
            </a:r>
            <a:br>
              <a:rPr lang="en-GB" dirty="0" smtClean="0"/>
            </a:br>
            <a:r>
              <a:rPr lang="en-GB" sz="2700" dirty="0" smtClean="0">
                <a:solidFill>
                  <a:srgbClr val="C00000"/>
                </a:solidFill>
              </a:rPr>
              <a:t>Migrants</a:t>
            </a:r>
            <a:endParaRPr lang="en-GB" sz="2700" dirty="0">
              <a:solidFill>
                <a:srgbClr val="C00000"/>
              </a:solidFill>
            </a:endParaRPr>
          </a:p>
        </p:txBody>
      </p:sp>
      <p:sp>
        <p:nvSpPr>
          <p:cNvPr id="7" name="AutoShape 21"/>
          <p:cNvSpPr>
            <a:spLocks noChangeArrowheads="1"/>
          </p:cNvSpPr>
          <p:nvPr/>
        </p:nvSpPr>
        <p:spPr bwMode="auto">
          <a:xfrm>
            <a:off x="685800" y="5181600"/>
            <a:ext cx="7772400" cy="11430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One in five migrants don’t always use a mosquito net and the main reason is that it is too hot. Unlike the Thai communities, some camps don’t have electricity and so there is no opportunity to use a fan. However, using repellant when working outside is just the opposite with only one in five migrants practicing. </a:t>
            </a:r>
            <a:endParaRPr lang="en-US" sz="1400" dirty="0"/>
          </a:p>
        </p:txBody>
      </p:sp>
      <p:graphicFrame>
        <p:nvGraphicFramePr>
          <p:cNvPr id="15" name="Content Placeholder 4"/>
          <p:cNvGraphicFramePr>
            <a:graphicFrameLocks noGrp="1"/>
          </p:cNvGraphicFramePr>
          <p:nvPr>
            <p:ph sz="half" idx="1"/>
          </p:nvPr>
        </p:nvGraphicFramePr>
        <p:xfrm>
          <a:off x="304800" y="1600199"/>
          <a:ext cx="44958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181600" y="1371599"/>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Arrow 5"/>
          <p:cNvSpPr/>
          <p:nvPr/>
        </p:nvSpPr>
        <p:spPr>
          <a:xfrm>
            <a:off x="4800600" y="2514600"/>
            <a:ext cx="685800" cy="381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914400" y="1066800"/>
            <a:ext cx="3505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1" i="0" u="sng" strike="noStrike" kern="1200" cap="none" spc="0" normalizeH="0" baseline="0" noProof="0" dirty="0" smtClean="0">
                <a:ln>
                  <a:noFill/>
                </a:ln>
                <a:effectLst/>
                <a:uLnTx/>
                <a:uFillTx/>
                <a:ea typeface="Tahoma" pitchFamily="34" charset="0"/>
                <a:cs typeface="Tahoma" pitchFamily="34" charset="0"/>
              </a:rPr>
              <a:t>Extent of practice</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9" name="Title 1"/>
          <p:cNvSpPr txBox="1">
            <a:spLocks/>
          </p:cNvSpPr>
          <p:nvPr/>
        </p:nvSpPr>
        <p:spPr>
          <a:xfrm>
            <a:off x="4724400" y="1066800"/>
            <a:ext cx="44196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Reason for NOT always using mosquito nets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1" name="TextBox 10"/>
          <p:cNvSpPr txBox="1"/>
          <p:nvPr/>
        </p:nvSpPr>
        <p:spPr>
          <a:xfrm>
            <a:off x="685800" y="6400800"/>
            <a:ext cx="3124200" cy="261610"/>
          </a:xfrm>
          <a:prstGeom prst="rect">
            <a:avLst/>
          </a:prstGeom>
          <a:noFill/>
        </p:spPr>
        <p:txBody>
          <a:bodyPr wrap="square" rtlCol="0">
            <a:spAutoFit/>
          </a:bodyPr>
          <a:lstStyle/>
          <a:p>
            <a:r>
              <a:rPr lang="en-GB" sz="1100" i="1" dirty="0" smtClean="0"/>
              <a:t>Base: All Migrant respondents (n=400)</a:t>
            </a:r>
            <a:endParaRPr lang="en-GB" sz="1100" i="1" dirty="0"/>
          </a:p>
        </p:txBody>
      </p:sp>
      <p:sp>
        <p:nvSpPr>
          <p:cNvPr id="10" name="Rounded Rectangle 9"/>
          <p:cNvSpPr/>
          <p:nvPr/>
        </p:nvSpPr>
        <p:spPr>
          <a:xfrm>
            <a:off x="5105400" y="4038600"/>
            <a:ext cx="1600200" cy="914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solidFill>
                  <a:sysClr val="windowText" lastClr="000000"/>
                </a:solidFill>
              </a:rPr>
              <a:t>Fewer (74%) unregistered migrants always use a net</a:t>
            </a:r>
            <a:endParaRPr lang="en-GB" sz="1400" b="1" dirty="0">
              <a:solidFill>
                <a:sysClr val="windowText" lastClr="000000"/>
              </a:solidFill>
            </a:endParaRPr>
          </a:p>
        </p:txBody>
      </p:sp>
      <p:sp>
        <p:nvSpPr>
          <p:cNvPr id="12" name="TextBox 11"/>
          <p:cNvSpPr txBox="1"/>
          <p:nvPr/>
        </p:nvSpPr>
        <p:spPr>
          <a:xfrm>
            <a:off x="5181600" y="6400800"/>
            <a:ext cx="3962400" cy="261610"/>
          </a:xfrm>
          <a:prstGeom prst="rect">
            <a:avLst/>
          </a:prstGeom>
          <a:noFill/>
        </p:spPr>
        <p:txBody>
          <a:bodyPr wrap="square" rtlCol="0">
            <a:spAutoFit/>
          </a:bodyPr>
          <a:lstStyle/>
          <a:p>
            <a:r>
              <a:rPr lang="en-GB" sz="1100" i="1" dirty="0" smtClean="0"/>
              <a:t>Base: Those not always using mosquito nets (n=80)</a:t>
            </a:r>
            <a:endParaRPr lang="en-GB" sz="1100" i="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dirty="0" smtClean="0"/>
              <a:t>At Risk of Exposure to Malaria Vectors</a:t>
            </a:r>
            <a:endParaRPr lang="en-GB" dirty="0">
              <a:solidFill>
                <a:srgbClr val="C00000"/>
              </a:solidFill>
            </a:endParaRPr>
          </a:p>
        </p:txBody>
      </p:sp>
      <p:sp>
        <p:nvSpPr>
          <p:cNvPr id="4" name="AutoShape 4"/>
          <p:cNvSpPr>
            <a:spLocks noChangeArrowheads="1"/>
          </p:cNvSpPr>
          <p:nvPr/>
        </p:nvSpPr>
        <p:spPr bwMode="auto">
          <a:xfrm>
            <a:off x="685800" y="4876800"/>
            <a:ext cx="7772400" cy="1371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Taking into account the combination of either having screen on all windows or using mosquito nets, it was found that many Thais who don’t have window screens do use mosquito nets to a greater extent. However, many use neither and results in many Thais being </a:t>
            </a:r>
            <a:r>
              <a:rPr lang="en-US" sz="1400" dirty="0" smtClean="0"/>
              <a:t>at risk of exposing themselves to malaria vectors. Because Thai communities are in the vicinity of the migrant camps, the risk of exposure may be greater but vectors of course are more likely to originate in the migrant camps.</a:t>
            </a:r>
            <a:endParaRPr lang="en-US" sz="1400" b="0" dirty="0">
              <a:solidFill>
                <a:schemeClr val="tx1"/>
              </a:solidFill>
            </a:endParaRPr>
          </a:p>
        </p:txBody>
      </p:sp>
      <p:graphicFrame>
        <p:nvGraphicFramePr>
          <p:cNvPr id="5" name="Chart 4"/>
          <p:cNvGraphicFramePr/>
          <p:nvPr/>
        </p:nvGraphicFramePr>
        <p:xfrm>
          <a:off x="8382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2419206" y="1323201"/>
            <a:ext cx="407163"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Thai</a:t>
            </a:r>
            <a:endParaRPr lang="th-TH" sz="1600" b="1" u="sng" dirty="0">
              <a:solidFill>
                <a:schemeClr val="tx1"/>
              </a:solidFill>
            </a:endParaRPr>
          </a:p>
        </p:txBody>
      </p:sp>
      <p:sp>
        <p:nvSpPr>
          <p:cNvPr id="11" name="Rectangle 52"/>
          <p:cNvSpPr>
            <a:spLocks noChangeArrowheads="1"/>
          </p:cNvSpPr>
          <p:nvPr/>
        </p:nvSpPr>
        <p:spPr bwMode="auto">
          <a:xfrm>
            <a:off x="6083774" y="1323201"/>
            <a:ext cx="850426" cy="276999"/>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b="1" u="sng" dirty="0" smtClean="0">
                <a:solidFill>
                  <a:schemeClr val="tx1"/>
                </a:solidFill>
              </a:rPr>
              <a:t>Migrants</a:t>
            </a:r>
            <a:endParaRPr lang="th-TH" sz="1600" b="1" u="sng" dirty="0">
              <a:solidFill>
                <a:schemeClr val="tx1"/>
              </a:solidFill>
            </a:endParaRPr>
          </a:p>
        </p:txBody>
      </p:sp>
      <p:graphicFrame>
        <p:nvGraphicFramePr>
          <p:cNvPr id="12" name="Chart 11"/>
          <p:cNvGraphicFramePr/>
          <p:nvPr/>
        </p:nvGraphicFramePr>
        <p:xfrm>
          <a:off x="47244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5" descr="P108006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09600" y="4267199"/>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a:bodyPr>
          <a:lstStyle/>
          <a:p>
            <a:r>
              <a:rPr lang="en-GB" dirty="0" smtClean="0"/>
              <a:t>Health Seeking </a:t>
            </a:r>
            <a:r>
              <a:rPr lang="en-GB" dirty="0" err="1" smtClean="0"/>
              <a:t>Behavior</a:t>
            </a:r>
            <a:endParaRPr lang="en-GB" dirty="0"/>
          </a:p>
        </p:txBody>
      </p:sp>
      <p:sp>
        <p:nvSpPr>
          <p:cNvPr id="3" name="Text Placeholder 2"/>
          <p:cNvSpPr>
            <a:spLocks noGrp="1"/>
          </p:cNvSpPr>
          <p:nvPr>
            <p:ph type="body" idx="1"/>
          </p:nvPr>
        </p:nvSpPr>
        <p:spPr>
          <a:xfrm>
            <a:off x="723900" y="5281613"/>
            <a:ext cx="7772400" cy="966787"/>
          </a:xfrm>
        </p:spPr>
        <p:txBody>
          <a:bodyPr/>
          <a:lstStyle/>
          <a:p>
            <a:r>
              <a:rPr lang="en-GB" dirty="0" smtClean="0"/>
              <a:t>What Thai and Migrants do when they become ill with influenza like symptoms, such as high fever and shivers</a:t>
            </a:r>
            <a:endParaRPr lang="en-GB"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GB" dirty="0" smtClean="0"/>
              <a:t>Who Would You Ask for Advice?</a:t>
            </a:r>
            <a:br>
              <a:rPr lang="en-GB" dirty="0" smtClean="0"/>
            </a:br>
            <a:r>
              <a:rPr lang="en-GB" sz="2700" dirty="0" smtClean="0">
                <a:solidFill>
                  <a:srgbClr val="C00000"/>
                </a:solidFill>
              </a:rPr>
              <a:t>Symptom: High fever and cold shivers</a:t>
            </a:r>
            <a:endParaRPr lang="en-GB" sz="2700" dirty="0">
              <a:solidFill>
                <a:srgbClr val="C00000"/>
              </a:solidFill>
            </a:endParaRPr>
          </a:p>
        </p:txBody>
      </p:sp>
      <p:sp>
        <p:nvSpPr>
          <p:cNvPr id="7" name="AutoShape 21"/>
          <p:cNvSpPr>
            <a:spLocks noChangeArrowheads="1"/>
          </p:cNvSpPr>
          <p:nvPr/>
        </p:nvSpPr>
        <p:spPr bwMode="auto">
          <a:xfrm>
            <a:off x="685800" y="4952999"/>
            <a:ext cx="7772400" cy="11430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High fever and cold shivers were used as a hypothetical scenario to obtain information on health seeking behavior. The majority of both Thais and migrants would seek advice from a doctor should they come down with high fever and cold shivers. Migrants are also likely to seek advice from family and friends and may seek advice from their employer as well.  </a:t>
            </a:r>
            <a:endParaRPr lang="en-US" sz="1400" dirty="0"/>
          </a:p>
        </p:txBody>
      </p:sp>
      <p:graphicFrame>
        <p:nvGraphicFramePr>
          <p:cNvPr id="15" name="Content Placeholder 4"/>
          <p:cNvGraphicFramePr>
            <a:graphicFrameLocks noGrp="1"/>
          </p:cNvGraphicFramePr>
          <p:nvPr>
            <p:ph sz="half" idx="1"/>
          </p:nvPr>
        </p:nvGraphicFramePr>
        <p:xfrm>
          <a:off x="685800" y="1371600"/>
          <a:ext cx="77724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1"/>
          <p:cNvSpPr>
            <a:spLocks noChangeArrowheads="1"/>
          </p:cNvSpPr>
          <p:nvPr/>
        </p:nvSpPr>
        <p:spPr bwMode="auto">
          <a:xfrm>
            <a:off x="685800" y="5105400"/>
            <a:ext cx="7772400" cy="1295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The vast majority would seek treatment at a hospital or clinic. In Phuket there are plenty of small clinics around and  unregistered migrants may seek treatment there if they can afford it. Government hospitals are cheaper and often preferred by migrants but the employer may have to bribe police to enable transportation should the worker not be registered. Since two thirds of migrants can speak some Thai as well as English, language was not found to be a major barrier. </a:t>
            </a:r>
            <a:endParaRPr lang="en-US" sz="1400" dirty="0"/>
          </a:p>
        </p:txBody>
      </p:sp>
      <p:graphicFrame>
        <p:nvGraphicFramePr>
          <p:cNvPr id="15" name="Content Placeholder 4"/>
          <p:cNvGraphicFramePr>
            <a:graphicFrameLocks noGrp="1"/>
          </p:cNvGraphicFramePr>
          <p:nvPr>
            <p:ph sz="half" idx="1"/>
          </p:nvPr>
        </p:nvGraphicFramePr>
        <p:xfrm>
          <a:off x="152400" y="1447800"/>
          <a:ext cx="441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457200" y="228600"/>
            <a:ext cx="8229600" cy="9144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Where Would</a:t>
            </a:r>
            <a:r>
              <a:rPr kumimoji="0" lang="en-GB" sz="4000" b="0" i="0" u="none" strike="noStrike" kern="1200" cap="none" spc="0" normalizeH="0" noProof="0" dirty="0" smtClean="0">
                <a:ln>
                  <a:noFill/>
                </a:ln>
                <a:solidFill>
                  <a:schemeClr val="tx1"/>
                </a:solidFill>
                <a:effectLst/>
                <a:uLnTx/>
                <a:uFillTx/>
                <a:latin typeface="Nyala" pitchFamily="2" charset="0"/>
                <a:ea typeface="Tahoma" pitchFamily="34" charset="0"/>
                <a:cs typeface="Tahoma" pitchFamily="34" charset="0"/>
              </a:rPr>
              <a:t> You Go For Treatment</a:t>
            </a: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Symptom: High fever and cold shivers</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9" name="Table 8"/>
          <p:cNvGraphicFramePr>
            <a:graphicFrameLocks noGrp="1"/>
          </p:cNvGraphicFramePr>
          <p:nvPr/>
        </p:nvGraphicFramePr>
        <p:xfrm>
          <a:off x="5257800" y="1524000"/>
          <a:ext cx="3352800" cy="3169920"/>
        </p:xfrm>
        <a:graphic>
          <a:graphicData uri="http://schemas.openxmlformats.org/drawingml/2006/table">
            <a:tbl>
              <a:tblPr firstRow="1" bandRow="1">
                <a:tableStyleId>{5C22544A-7EE6-4342-B048-85BDC9FD1C3A}</a:tableStyleId>
              </a:tblPr>
              <a:tblGrid>
                <a:gridCol w="1446306"/>
                <a:gridCol w="788894"/>
                <a:gridCol w="1117600"/>
              </a:tblGrid>
              <a:tr h="208844">
                <a:tc>
                  <a:txBody>
                    <a:bodyPr/>
                    <a:lstStyle/>
                    <a:p>
                      <a:endParaRPr lang="en-GB" sz="1400" dirty="0"/>
                    </a:p>
                  </a:txBody>
                  <a:tcPr>
                    <a:solidFill>
                      <a:schemeClr val="accent2">
                        <a:lumMod val="40000"/>
                        <a:lumOff val="60000"/>
                      </a:schemeClr>
                    </a:solidFill>
                  </a:tcPr>
                </a:tc>
                <a:tc>
                  <a:txBody>
                    <a:bodyPr/>
                    <a:lstStyle/>
                    <a:p>
                      <a:pPr algn="ctr"/>
                      <a:r>
                        <a:rPr lang="en-GB" sz="1400" dirty="0" smtClean="0">
                          <a:solidFill>
                            <a:sysClr val="windowText" lastClr="000000"/>
                          </a:solidFill>
                        </a:rPr>
                        <a:t>Thai</a:t>
                      </a:r>
                    </a:p>
                    <a:p>
                      <a:pPr algn="ctr"/>
                      <a:r>
                        <a:rPr lang="en-GB" sz="1400" dirty="0" smtClean="0">
                          <a:solidFill>
                            <a:sysClr val="windowText" lastClr="000000"/>
                          </a:solidFill>
                        </a:rPr>
                        <a:t>n=9* (%)</a:t>
                      </a:r>
                      <a:endParaRPr lang="en-GB" sz="1400" dirty="0">
                        <a:solidFill>
                          <a:sysClr val="windowText" lastClr="000000"/>
                        </a:solidFill>
                      </a:endParaRPr>
                    </a:p>
                  </a:txBody>
                  <a:tcPr>
                    <a:solidFill>
                      <a:schemeClr val="accent2">
                        <a:lumMod val="40000"/>
                        <a:lumOff val="60000"/>
                      </a:schemeClr>
                    </a:solidFill>
                  </a:tcPr>
                </a:tc>
                <a:tc>
                  <a:txBody>
                    <a:bodyPr/>
                    <a:lstStyle/>
                    <a:p>
                      <a:pPr algn="ctr"/>
                      <a:r>
                        <a:rPr lang="en-GB" sz="1400" dirty="0" smtClean="0">
                          <a:solidFill>
                            <a:sysClr val="windowText" lastClr="000000"/>
                          </a:solidFill>
                        </a:rPr>
                        <a:t>Migrants</a:t>
                      </a:r>
                    </a:p>
                    <a:p>
                      <a:pPr algn="ctr"/>
                      <a:r>
                        <a:rPr lang="en-GB" sz="1400" dirty="0" smtClean="0">
                          <a:solidFill>
                            <a:sysClr val="windowText" lastClr="000000"/>
                          </a:solidFill>
                        </a:rPr>
                        <a:t>n=14*</a:t>
                      </a:r>
                    </a:p>
                    <a:p>
                      <a:pPr algn="ctr"/>
                      <a:r>
                        <a:rPr lang="en-GB" sz="1400" dirty="0" smtClean="0">
                          <a:solidFill>
                            <a:sysClr val="windowText" lastClr="000000"/>
                          </a:solidFill>
                        </a:rPr>
                        <a:t>(%)</a:t>
                      </a:r>
                      <a:endParaRPr lang="en-GB" sz="1400" dirty="0">
                        <a:solidFill>
                          <a:sysClr val="windowText" lastClr="000000"/>
                        </a:solidFill>
                      </a:endParaRPr>
                    </a:p>
                  </a:txBody>
                  <a:tcPr>
                    <a:solidFill>
                      <a:schemeClr val="accent2">
                        <a:lumMod val="40000"/>
                        <a:lumOff val="60000"/>
                      </a:schemeClr>
                    </a:solidFill>
                  </a:tcPr>
                </a:tc>
              </a:tr>
              <a:tr h="208844">
                <a:tc>
                  <a:txBody>
                    <a:bodyPr/>
                    <a:lstStyle/>
                    <a:p>
                      <a:r>
                        <a:rPr lang="en-GB" sz="1400" dirty="0" smtClean="0"/>
                        <a:t>Language</a:t>
                      </a:r>
                      <a:endParaRPr lang="en-GB" sz="1400" dirty="0"/>
                    </a:p>
                  </a:txBody>
                  <a:tcPr/>
                </a:tc>
                <a:tc>
                  <a:txBody>
                    <a:bodyPr/>
                    <a:lstStyle/>
                    <a:p>
                      <a:pPr algn="ctr"/>
                      <a:r>
                        <a:rPr lang="en-GB" sz="1400" dirty="0" smtClean="0"/>
                        <a:t>0</a:t>
                      </a:r>
                      <a:endParaRPr lang="en-GB" sz="1400" dirty="0"/>
                    </a:p>
                  </a:txBody>
                  <a:tcPr/>
                </a:tc>
                <a:tc>
                  <a:txBody>
                    <a:bodyPr/>
                    <a:lstStyle/>
                    <a:p>
                      <a:pPr algn="ctr"/>
                      <a:r>
                        <a:rPr lang="en-GB" sz="1400" dirty="0" smtClean="0"/>
                        <a:t>71</a:t>
                      </a:r>
                      <a:endParaRPr lang="en-GB" sz="1400" dirty="0"/>
                    </a:p>
                  </a:txBody>
                  <a:tcPr/>
                </a:tc>
              </a:tr>
              <a:tr h="208844">
                <a:tc>
                  <a:txBody>
                    <a:bodyPr/>
                    <a:lstStyle/>
                    <a:p>
                      <a:r>
                        <a:rPr lang="en-GB" sz="1400" dirty="0" smtClean="0"/>
                        <a:t>No Health Card</a:t>
                      </a:r>
                      <a:endParaRPr lang="en-GB" sz="1400" dirty="0"/>
                    </a:p>
                  </a:txBody>
                  <a:tcPr/>
                </a:tc>
                <a:tc>
                  <a:txBody>
                    <a:bodyPr/>
                    <a:lstStyle/>
                    <a:p>
                      <a:pPr algn="ctr"/>
                      <a:r>
                        <a:rPr lang="en-GB" sz="1400" dirty="0" smtClean="0"/>
                        <a:t>0</a:t>
                      </a:r>
                      <a:endParaRPr lang="en-GB" sz="1400" dirty="0"/>
                    </a:p>
                  </a:txBody>
                  <a:tcPr/>
                </a:tc>
                <a:tc>
                  <a:txBody>
                    <a:bodyPr/>
                    <a:lstStyle/>
                    <a:p>
                      <a:pPr algn="ctr"/>
                      <a:r>
                        <a:rPr lang="en-GB" sz="1400" dirty="0" smtClean="0"/>
                        <a:t>29</a:t>
                      </a:r>
                      <a:endParaRPr lang="en-GB" sz="1400" dirty="0"/>
                    </a:p>
                  </a:txBody>
                  <a:tcPr/>
                </a:tc>
              </a:tr>
              <a:tr h="208844">
                <a:tc>
                  <a:txBody>
                    <a:bodyPr/>
                    <a:lstStyle/>
                    <a:p>
                      <a:r>
                        <a:rPr lang="en-GB" sz="1400" dirty="0" smtClean="0"/>
                        <a:t>Too expensive</a:t>
                      </a:r>
                      <a:endParaRPr lang="en-GB" sz="1400" dirty="0"/>
                    </a:p>
                  </a:txBody>
                  <a:tcPr/>
                </a:tc>
                <a:tc>
                  <a:txBody>
                    <a:bodyPr/>
                    <a:lstStyle/>
                    <a:p>
                      <a:pPr algn="ctr"/>
                      <a:r>
                        <a:rPr lang="en-GB" sz="1400" dirty="0" smtClean="0"/>
                        <a:t>22</a:t>
                      </a:r>
                      <a:endParaRPr lang="en-GB" sz="1400" dirty="0"/>
                    </a:p>
                  </a:txBody>
                  <a:tcPr/>
                </a:tc>
                <a:tc>
                  <a:txBody>
                    <a:bodyPr/>
                    <a:lstStyle/>
                    <a:p>
                      <a:pPr algn="ctr"/>
                      <a:r>
                        <a:rPr lang="en-GB" sz="1400" dirty="0" smtClean="0"/>
                        <a:t>43</a:t>
                      </a:r>
                      <a:endParaRPr lang="en-GB" sz="1400" dirty="0"/>
                    </a:p>
                  </a:txBody>
                  <a:tcPr/>
                </a:tc>
              </a:tr>
              <a:tr h="208844">
                <a:tc>
                  <a:txBody>
                    <a:bodyPr/>
                    <a:lstStyle/>
                    <a:p>
                      <a:r>
                        <a:rPr lang="en-GB" sz="1400" dirty="0" smtClean="0"/>
                        <a:t>Don’t trust</a:t>
                      </a:r>
                      <a:endParaRPr lang="en-GB" sz="1400" dirty="0"/>
                    </a:p>
                  </a:txBody>
                  <a:tcPr/>
                </a:tc>
                <a:tc>
                  <a:txBody>
                    <a:bodyPr/>
                    <a:lstStyle/>
                    <a:p>
                      <a:pPr algn="ctr"/>
                      <a:r>
                        <a:rPr lang="en-GB" sz="1400" dirty="0" smtClean="0"/>
                        <a:t>22</a:t>
                      </a:r>
                      <a:endParaRPr lang="en-GB" sz="1400" dirty="0"/>
                    </a:p>
                  </a:txBody>
                  <a:tcPr/>
                </a:tc>
                <a:tc>
                  <a:txBody>
                    <a:bodyPr/>
                    <a:lstStyle/>
                    <a:p>
                      <a:pPr algn="ctr"/>
                      <a:r>
                        <a:rPr lang="en-GB" sz="1400" dirty="0" smtClean="0"/>
                        <a:t>14</a:t>
                      </a:r>
                      <a:endParaRPr lang="en-GB" sz="1400" dirty="0"/>
                    </a:p>
                  </a:txBody>
                  <a:tcPr/>
                </a:tc>
              </a:tr>
              <a:tr h="208844">
                <a:tc>
                  <a:txBody>
                    <a:bodyPr/>
                    <a:lstStyle/>
                    <a:p>
                      <a:r>
                        <a:rPr lang="en-GB" sz="1400" dirty="0" smtClean="0"/>
                        <a:t>Too far away</a:t>
                      </a:r>
                      <a:endParaRPr lang="en-GB" sz="1400" dirty="0"/>
                    </a:p>
                  </a:txBody>
                  <a:tcPr/>
                </a:tc>
                <a:tc>
                  <a:txBody>
                    <a:bodyPr/>
                    <a:lstStyle/>
                    <a:p>
                      <a:pPr algn="ctr"/>
                      <a:r>
                        <a:rPr lang="en-GB" sz="1400" dirty="0" smtClean="0"/>
                        <a:t>11</a:t>
                      </a:r>
                      <a:endParaRPr lang="en-GB" sz="1400" dirty="0"/>
                    </a:p>
                  </a:txBody>
                  <a:tcPr/>
                </a:tc>
                <a:tc>
                  <a:txBody>
                    <a:bodyPr/>
                    <a:lstStyle/>
                    <a:p>
                      <a:pPr algn="ctr"/>
                      <a:r>
                        <a:rPr lang="en-GB" sz="1400" dirty="0" smtClean="0"/>
                        <a:t>29</a:t>
                      </a:r>
                      <a:endParaRPr lang="en-GB" sz="1400" dirty="0"/>
                    </a:p>
                  </a:txBody>
                  <a:tcPr/>
                </a:tc>
              </a:tr>
              <a:tr h="208844">
                <a:tc>
                  <a:txBody>
                    <a:bodyPr/>
                    <a:lstStyle/>
                    <a:p>
                      <a:r>
                        <a:rPr lang="en-GB" sz="1400" dirty="0" smtClean="0"/>
                        <a:t>Can’t do better</a:t>
                      </a:r>
                      <a:endParaRPr lang="en-GB" sz="1400" dirty="0"/>
                    </a:p>
                  </a:txBody>
                  <a:tcPr/>
                </a:tc>
                <a:tc>
                  <a:txBody>
                    <a:bodyPr/>
                    <a:lstStyle/>
                    <a:p>
                      <a:pPr algn="ctr"/>
                      <a:r>
                        <a:rPr lang="en-GB" sz="1400" dirty="0" smtClean="0"/>
                        <a:t>11</a:t>
                      </a:r>
                      <a:endParaRPr lang="en-GB" sz="1400" dirty="0"/>
                    </a:p>
                  </a:txBody>
                  <a:tcPr/>
                </a:tc>
                <a:tc>
                  <a:txBody>
                    <a:bodyPr/>
                    <a:lstStyle/>
                    <a:p>
                      <a:pPr algn="ctr"/>
                      <a:r>
                        <a:rPr lang="en-GB" sz="1400" dirty="0" smtClean="0"/>
                        <a:t>7</a:t>
                      </a:r>
                      <a:endParaRPr lang="en-GB" sz="1400" dirty="0"/>
                    </a:p>
                  </a:txBody>
                  <a:tcPr/>
                </a:tc>
              </a:tr>
              <a:tr h="208844">
                <a:tc>
                  <a:txBody>
                    <a:bodyPr/>
                    <a:lstStyle/>
                    <a:p>
                      <a:r>
                        <a:rPr lang="en-GB" sz="1400" dirty="0" smtClean="0"/>
                        <a:t>Waiting too long</a:t>
                      </a:r>
                      <a:endParaRPr lang="en-GB" sz="1400" dirty="0"/>
                    </a:p>
                  </a:txBody>
                  <a:tcPr/>
                </a:tc>
                <a:tc>
                  <a:txBody>
                    <a:bodyPr/>
                    <a:lstStyle/>
                    <a:p>
                      <a:pPr algn="ctr"/>
                      <a:r>
                        <a:rPr lang="en-GB" sz="1400" dirty="0" smtClean="0"/>
                        <a:t>44</a:t>
                      </a:r>
                      <a:endParaRPr lang="en-GB" sz="1400" dirty="0"/>
                    </a:p>
                  </a:txBody>
                  <a:tcPr/>
                </a:tc>
                <a:tc>
                  <a:txBody>
                    <a:bodyPr/>
                    <a:lstStyle/>
                    <a:p>
                      <a:pPr algn="ctr"/>
                      <a:r>
                        <a:rPr lang="en-GB" sz="1400" dirty="0" smtClean="0"/>
                        <a:t>14</a:t>
                      </a:r>
                      <a:endParaRPr lang="en-GB" sz="1400" dirty="0"/>
                    </a:p>
                  </a:txBody>
                  <a:tcPr/>
                </a:tc>
              </a:tr>
              <a:tr h="208844">
                <a:tc>
                  <a:txBody>
                    <a:bodyPr/>
                    <a:lstStyle/>
                    <a:p>
                      <a:r>
                        <a:rPr lang="en-GB" sz="1400" dirty="0" smtClean="0"/>
                        <a:t>Other</a:t>
                      </a:r>
                      <a:endParaRPr lang="en-GB" sz="1400" dirty="0"/>
                    </a:p>
                  </a:txBody>
                  <a:tcPr/>
                </a:tc>
                <a:tc>
                  <a:txBody>
                    <a:bodyPr/>
                    <a:lstStyle/>
                    <a:p>
                      <a:pPr algn="ctr"/>
                      <a:r>
                        <a:rPr lang="en-GB" sz="1400" dirty="0" smtClean="0"/>
                        <a:t>11</a:t>
                      </a:r>
                      <a:endParaRPr lang="en-GB" sz="1400" dirty="0"/>
                    </a:p>
                  </a:txBody>
                  <a:tcPr/>
                </a:tc>
                <a:tc>
                  <a:txBody>
                    <a:bodyPr/>
                    <a:lstStyle/>
                    <a:p>
                      <a:pPr algn="ctr"/>
                      <a:r>
                        <a:rPr lang="en-GB" sz="1400" dirty="0" smtClean="0"/>
                        <a:t>21</a:t>
                      </a:r>
                      <a:endParaRPr lang="en-GB" sz="1400" dirty="0"/>
                    </a:p>
                  </a:txBody>
                  <a:tcPr/>
                </a:tc>
              </a:tr>
            </a:tbl>
          </a:graphicData>
        </a:graphic>
      </p:graphicFrame>
      <p:sp>
        <p:nvSpPr>
          <p:cNvPr id="11" name="TextBox 10"/>
          <p:cNvSpPr txBox="1"/>
          <p:nvPr/>
        </p:nvSpPr>
        <p:spPr>
          <a:xfrm>
            <a:off x="7560312" y="4721423"/>
            <a:ext cx="1050288" cy="307777"/>
          </a:xfrm>
          <a:prstGeom prst="rect">
            <a:avLst/>
          </a:prstGeom>
          <a:noFill/>
        </p:spPr>
        <p:txBody>
          <a:bodyPr wrap="none" rtlCol="0">
            <a:spAutoFit/>
          </a:bodyPr>
          <a:lstStyle/>
          <a:p>
            <a:r>
              <a:rPr lang="en-GB" sz="1400" dirty="0" smtClean="0"/>
              <a:t>*Small base</a:t>
            </a:r>
            <a:endParaRPr lang="en-GB" sz="1400" dirty="0"/>
          </a:p>
        </p:txBody>
      </p:sp>
      <p:sp>
        <p:nvSpPr>
          <p:cNvPr id="12" name="Title 1"/>
          <p:cNvSpPr txBox="1">
            <a:spLocks/>
          </p:cNvSpPr>
          <p:nvPr/>
        </p:nvSpPr>
        <p:spPr>
          <a:xfrm>
            <a:off x="4876800" y="10668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Reason for NOT going to hospital or clinic</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0" name="TextBox 9"/>
          <p:cNvSpPr txBox="1"/>
          <p:nvPr/>
        </p:nvSpPr>
        <p:spPr>
          <a:xfrm>
            <a:off x="5428718" y="6400800"/>
            <a:ext cx="2648482" cy="261610"/>
          </a:xfrm>
          <a:prstGeom prst="rect">
            <a:avLst/>
          </a:prstGeom>
          <a:noFill/>
        </p:spPr>
        <p:txBody>
          <a:bodyPr wrap="none" rtlCol="0">
            <a:spAutoFit/>
          </a:bodyPr>
          <a:lstStyle/>
          <a:p>
            <a:r>
              <a:rPr lang="en-GB" sz="1100" i="1" dirty="0" smtClean="0"/>
              <a:t>Base: Those not going to a hospital or clinic</a:t>
            </a:r>
            <a:endParaRPr lang="en-GB" sz="1100" i="1" dirty="0"/>
          </a:p>
        </p:txBody>
      </p:sp>
      <p:sp>
        <p:nvSpPr>
          <p:cNvPr id="13" name="TextBox 12"/>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85800" y="4953000"/>
            <a:ext cx="4343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In response to high fever and cold shivers, two thirds of Thais have bought fever reducing medicine in the past. Some also buy antibiotics. They will purchase the medicine either at the pharmacy or local drug store.</a:t>
            </a:r>
            <a:endParaRPr lang="en-US" sz="1400" b="0" dirty="0">
              <a:solidFill>
                <a:schemeClr val="tx1"/>
              </a:solidFill>
            </a:endParaRPr>
          </a:p>
        </p:txBody>
      </p:sp>
      <p:graphicFrame>
        <p:nvGraphicFramePr>
          <p:cNvPr id="5" name="Chart 4"/>
          <p:cNvGraphicFramePr/>
          <p:nvPr/>
        </p:nvGraphicFramePr>
        <p:xfrm>
          <a:off x="838200" y="18288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p:cNvSpPr txBox="1">
            <a:spLocks/>
          </p:cNvSpPr>
          <p:nvPr/>
        </p:nvSpPr>
        <p:spPr>
          <a:xfrm>
            <a:off x="457200" y="228600"/>
            <a:ext cx="8229600" cy="9144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Ever bought</a:t>
            </a:r>
            <a:r>
              <a:rPr kumimoji="0" lang="en-GB" sz="4000" b="0" i="0" u="none" strike="noStrike" kern="1200" cap="none" spc="0" normalizeH="0" noProof="0" dirty="0" smtClean="0">
                <a:ln>
                  <a:noFill/>
                </a:ln>
                <a:solidFill>
                  <a:schemeClr val="tx1"/>
                </a:solidFill>
                <a:effectLst/>
                <a:uLnTx/>
                <a:uFillTx/>
                <a:latin typeface="Nyala" pitchFamily="2" charset="0"/>
                <a:ea typeface="Tahoma" pitchFamily="34" charset="0"/>
                <a:cs typeface="Tahoma" pitchFamily="34" charset="0"/>
              </a:rPr>
              <a:t> Medicine</a:t>
            </a: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Symptom: High fever and cold shivers</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13" name="Table 12"/>
          <p:cNvGraphicFramePr>
            <a:graphicFrameLocks noGrp="1"/>
          </p:cNvGraphicFramePr>
          <p:nvPr/>
        </p:nvGraphicFramePr>
        <p:xfrm>
          <a:off x="5600700" y="1676400"/>
          <a:ext cx="2819400" cy="3779520"/>
        </p:xfrm>
        <a:graphic>
          <a:graphicData uri="http://schemas.openxmlformats.org/drawingml/2006/table">
            <a:tbl>
              <a:tblPr firstRow="1" bandRow="1">
                <a:tableStyleId>{5C22544A-7EE6-4342-B048-85BDC9FD1C3A}</a:tableStyleId>
              </a:tblPr>
              <a:tblGrid>
                <a:gridCol w="1824318"/>
                <a:gridCol w="995082"/>
              </a:tblGrid>
              <a:tr h="387513">
                <a:tc>
                  <a:txBody>
                    <a:bodyPr/>
                    <a:lstStyle/>
                    <a:p>
                      <a:endParaRPr lang="en-GB" sz="1400" dirty="0"/>
                    </a:p>
                  </a:txBody>
                  <a:tcPr>
                    <a:solidFill>
                      <a:schemeClr val="accent1"/>
                    </a:solidFill>
                  </a:tcPr>
                </a:tc>
                <a:tc>
                  <a:txBody>
                    <a:bodyPr/>
                    <a:lstStyle/>
                    <a:p>
                      <a:pPr algn="ctr"/>
                      <a:r>
                        <a:rPr lang="en-GB" sz="1400" dirty="0" smtClean="0">
                          <a:solidFill>
                            <a:schemeClr val="bg1"/>
                          </a:solidFill>
                        </a:rPr>
                        <a:t>Thai</a:t>
                      </a:r>
                    </a:p>
                    <a:p>
                      <a:pPr algn="ctr"/>
                      <a:r>
                        <a:rPr lang="en-GB" sz="1400" dirty="0" smtClean="0">
                          <a:solidFill>
                            <a:schemeClr val="bg1"/>
                          </a:solidFill>
                        </a:rPr>
                        <a:t>n=277</a:t>
                      </a:r>
                    </a:p>
                    <a:p>
                      <a:pPr algn="ctr"/>
                      <a:r>
                        <a:rPr lang="en-GB" sz="1400" dirty="0" smtClean="0">
                          <a:solidFill>
                            <a:schemeClr val="bg1"/>
                          </a:solidFill>
                        </a:rPr>
                        <a:t>(%)</a:t>
                      </a:r>
                    </a:p>
                  </a:txBody>
                  <a:tcPr>
                    <a:solidFill>
                      <a:schemeClr val="accent1"/>
                    </a:solidFill>
                  </a:tcPr>
                </a:tc>
              </a:tr>
              <a:tr h="227949">
                <a:tc>
                  <a:txBody>
                    <a:bodyPr/>
                    <a:lstStyle/>
                    <a:p>
                      <a:r>
                        <a:rPr lang="en-GB" sz="1400" b="1" dirty="0" smtClean="0"/>
                        <a:t>Type</a:t>
                      </a:r>
                      <a:r>
                        <a:rPr lang="en-GB" sz="1400" b="1" baseline="0" dirty="0" smtClean="0"/>
                        <a:t> of medicine</a:t>
                      </a:r>
                      <a:endParaRPr lang="en-GB" sz="1400" b="1" dirty="0"/>
                    </a:p>
                  </a:txBody>
                  <a:tcPr/>
                </a:tc>
                <a:tc>
                  <a:txBody>
                    <a:bodyPr/>
                    <a:lstStyle/>
                    <a:p>
                      <a:pPr algn="ctr"/>
                      <a:endParaRPr lang="en-GB" sz="1400" b="1" dirty="0"/>
                    </a:p>
                  </a:txBody>
                  <a:tcPr/>
                </a:tc>
              </a:tr>
              <a:tr h="227949">
                <a:tc>
                  <a:txBody>
                    <a:bodyPr/>
                    <a:lstStyle/>
                    <a:p>
                      <a:r>
                        <a:rPr lang="en-GB" sz="1400" dirty="0" smtClean="0"/>
                        <a:t>Fever reducing</a:t>
                      </a:r>
                      <a:endParaRPr lang="en-GB" sz="1400" dirty="0"/>
                    </a:p>
                  </a:txBody>
                  <a:tcPr>
                    <a:solidFill>
                      <a:srgbClr val="92D050"/>
                    </a:solidFill>
                  </a:tcPr>
                </a:tc>
                <a:tc>
                  <a:txBody>
                    <a:bodyPr/>
                    <a:lstStyle/>
                    <a:p>
                      <a:pPr algn="ctr"/>
                      <a:r>
                        <a:rPr lang="en-GB" sz="1400" dirty="0" smtClean="0"/>
                        <a:t>99</a:t>
                      </a:r>
                      <a:endParaRPr lang="en-GB" sz="1400" dirty="0"/>
                    </a:p>
                  </a:txBody>
                  <a:tcPr>
                    <a:solidFill>
                      <a:srgbClr val="92D050"/>
                    </a:solidFill>
                  </a:tcPr>
                </a:tc>
              </a:tr>
              <a:tr h="227949">
                <a:tc>
                  <a:txBody>
                    <a:bodyPr/>
                    <a:lstStyle/>
                    <a:p>
                      <a:r>
                        <a:rPr lang="en-GB" sz="1400" dirty="0" smtClean="0"/>
                        <a:t>Antibiotics</a:t>
                      </a:r>
                      <a:endParaRPr lang="en-GB" sz="1400" dirty="0"/>
                    </a:p>
                  </a:txBody>
                  <a:tcPr/>
                </a:tc>
                <a:tc>
                  <a:txBody>
                    <a:bodyPr/>
                    <a:lstStyle/>
                    <a:p>
                      <a:pPr algn="ctr"/>
                      <a:r>
                        <a:rPr lang="en-GB" sz="1400" dirty="0" smtClean="0"/>
                        <a:t>11</a:t>
                      </a:r>
                      <a:endParaRPr lang="en-GB" sz="1400" dirty="0"/>
                    </a:p>
                  </a:txBody>
                  <a:tcPr/>
                </a:tc>
              </a:tr>
              <a:tr h="227949">
                <a:tc>
                  <a:txBody>
                    <a:bodyPr/>
                    <a:lstStyle/>
                    <a:p>
                      <a:r>
                        <a:rPr lang="en-GB" sz="1400" dirty="0" smtClean="0"/>
                        <a:t>Herbal</a:t>
                      </a:r>
                      <a:endParaRPr lang="en-GB" sz="1400" dirty="0"/>
                    </a:p>
                  </a:txBody>
                  <a:tcPr/>
                </a:tc>
                <a:tc>
                  <a:txBody>
                    <a:bodyPr/>
                    <a:lstStyle/>
                    <a:p>
                      <a:pPr algn="ctr"/>
                      <a:r>
                        <a:rPr lang="en-GB" sz="1400" dirty="0" smtClean="0"/>
                        <a:t>1</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0</a:t>
                      </a:r>
                      <a:endParaRPr lang="en-GB" sz="1400" dirty="0"/>
                    </a:p>
                  </a:txBody>
                  <a:tcPr/>
                </a:tc>
              </a:tr>
              <a:tr h="227949">
                <a:tc>
                  <a:txBody>
                    <a:bodyPr/>
                    <a:lstStyle/>
                    <a:p>
                      <a:r>
                        <a:rPr lang="en-GB" sz="1400" b="1" dirty="0" smtClean="0"/>
                        <a:t>Location</a:t>
                      </a:r>
                      <a:endParaRPr lang="en-GB" sz="1400" b="1" dirty="0"/>
                    </a:p>
                  </a:txBody>
                  <a:tcPr/>
                </a:tc>
                <a:tc>
                  <a:txBody>
                    <a:bodyPr/>
                    <a:lstStyle/>
                    <a:p>
                      <a:pPr algn="ctr"/>
                      <a:endParaRPr lang="en-GB" sz="1400" dirty="0"/>
                    </a:p>
                  </a:txBody>
                  <a:tcPr/>
                </a:tc>
              </a:tr>
              <a:tr h="227949">
                <a:tc>
                  <a:txBody>
                    <a:bodyPr/>
                    <a:lstStyle/>
                    <a:p>
                      <a:r>
                        <a:rPr lang="en-GB" sz="1400" dirty="0" smtClean="0"/>
                        <a:t>Pharmacy</a:t>
                      </a:r>
                      <a:endParaRPr lang="en-GB" sz="1400" dirty="0"/>
                    </a:p>
                  </a:txBody>
                  <a:tcPr>
                    <a:solidFill>
                      <a:srgbClr val="92D050"/>
                    </a:solidFill>
                  </a:tcPr>
                </a:tc>
                <a:tc>
                  <a:txBody>
                    <a:bodyPr/>
                    <a:lstStyle/>
                    <a:p>
                      <a:pPr algn="ctr"/>
                      <a:r>
                        <a:rPr lang="en-GB" sz="1400" dirty="0" smtClean="0"/>
                        <a:t>51</a:t>
                      </a:r>
                      <a:endParaRPr lang="en-GB" sz="1400" dirty="0"/>
                    </a:p>
                  </a:txBody>
                  <a:tcPr>
                    <a:solidFill>
                      <a:srgbClr val="92D050"/>
                    </a:solidFill>
                  </a:tcPr>
                </a:tc>
              </a:tr>
              <a:tr h="227949">
                <a:tc>
                  <a:txBody>
                    <a:bodyPr/>
                    <a:lstStyle/>
                    <a:p>
                      <a:r>
                        <a:rPr lang="en-GB" sz="1400" dirty="0" smtClean="0"/>
                        <a:t>Local drug store</a:t>
                      </a:r>
                      <a:endParaRPr lang="en-GB" sz="1400" dirty="0"/>
                    </a:p>
                  </a:txBody>
                  <a:tcPr>
                    <a:solidFill>
                      <a:srgbClr val="92D050"/>
                    </a:solidFill>
                  </a:tcPr>
                </a:tc>
                <a:tc>
                  <a:txBody>
                    <a:bodyPr/>
                    <a:lstStyle/>
                    <a:p>
                      <a:pPr algn="ctr"/>
                      <a:r>
                        <a:rPr lang="en-GB" sz="1400" dirty="0" smtClean="0"/>
                        <a:t>48</a:t>
                      </a:r>
                      <a:endParaRPr lang="en-GB" sz="1400" dirty="0"/>
                    </a:p>
                  </a:txBody>
                  <a:tcPr>
                    <a:solidFill>
                      <a:srgbClr val="92D050"/>
                    </a:solidFill>
                  </a:tcPr>
                </a:tc>
              </a:tr>
              <a:tr h="227949">
                <a:tc>
                  <a:txBody>
                    <a:bodyPr/>
                    <a:lstStyle/>
                    <a:p>
                      <a:r>
                        <a:rPr lang="en-GB" sz="1400" dirty="0" smtClean="0"/>
                        <a:t>Hospital / Clinic</a:t>
                      </a:r>
                      <a:endParaRPr lang="en-GB" sz="1400" dirty="0"/>
                    </a:p>
                  </a:txBody>
                  <a:tcPr/>
                </a:tc>
                <a:tc>
                  <a:txBody>
                    <a:bodyPr/>
                    <a:lstStyle/>
                    <a:p>
                      <a:pPr algn="ctr"/>
                      <a:r>
                        <a:rPr lang="en-GB" sz="1400" dirty="0" smtClean="0"/>
                        <a:t>1</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0</a:t>
                      </a:r>
                      <a:endParaRPr lang="en-GB" sz="1400" dirty="0"/>
                    </a:p>
                  </a:txBody>
                  <a:tcPr/>
                </a:tc>
              </a:tr>
            </a:tbl>
          </a:graphicData>
        </a:graphic>
      </p:graphicFrame>
      <p:sp>
        <p:nvSpPr>
          <p:cNvPr id="14" name="Title 1"/>
          <p:cNvSpPr txBox="1">
            <a:spLocks/>
          </p:cNvSpPr>
          <p:nvPr/>
        </p:nvSpPr>
        <p:spPr>
          <a:xfrm>
            <a:off x="4876800" y="12192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Type of medicine and location</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5" name="Title 1"/>
          <p:cNvSpPr txBox="1">
            <a:spLocks/>
          </p:cNvSpPr>
          <p:nvPr/>
        </p:nvSpPr>
        <p:spPr>
          <a:xfrm>
            <a:off x="533400" y="15240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Thai</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8" name="TextBox 7"/>
          <p:cNvSpPr txBox="1"/>
          <p:nvPr/>
        </p:nvSpPr>
        <p:spPr>
          <a:xfrm>
            <a:off x="5863876" y="6400800"/>
            <a:ext cx="2137124" cy="261610"/>
          </a:xfrm>
          <a:prstGeom prst="rect">
            <a:avLst/>
          </a:prstGeom>
          <a:noFill/>
        </p:spPr>
        <p:txBody>
          <a:bodyPr wrap="none" rtlCol="0">
            <a:spAutoFit/>
          </a:bodyPr>
          <a:lstStyle/>
          <a:p>
            <a:r>
              <a:rPr lang="en-GB" sz="1100" i="1" dirty="0" smtClean="0"/>
              <a:t>Base: Those who bought medicine</a:t>
            </a:r>
            <a:endParaRPr lang="en-GB" sz="1100" i="1" dirty="0"/>
          </a:p>
        </p:txBody>
      </p:sp>
      <p:sp>
        <p:nvSpPr>
          <p:cNvPr id="9" name="TextBox 8"/>
          <p:cNvSpPr txBox="1"/>
          <p:nvPr/>
        </p:nvSpPr>
        <p:spPr>
          <a:xfrm>
            <a:off x="685800" y="6400800"/>
            <a:ext cx="2157963" cy="261610"/>
          </a:xfrm>
          <a:prstGeom prst="rect">
            <a:avLst/>
          </a:prstGeom>
          <a:noFill/>
        </p:spPr>
        <p:txBody>
          <a:bodyPr wrap="none" rtlCol="0">
            <a:spAutoFit/>
          </a:bodyPr>
          <a:lstStyle/>
          <a:p>
            <a:r>
              <a:rPr lang="en-GB" sz="1100" i="1" dirty="0" smtClean="0"/>
              <a:t>Base: All Thai respondents (n=400)</a:t>
            </a:r>
            <a:endParaRPr lang="en-GB" sz="1100" i="1" dirty="0"/>
          </a:p>
        </p:txBody>
      </p:sp>
      <p:sp>
        <p:nvSpPr>
          <p:cNvPr id="10" name="Right Arrow 9"/>
          <p:cNvSpPr/>
          <p:nvPr/>
        </p:nvSpPr>
        <p:spPr>
          <a:xfrm>
            <a:off x="4343400" y="3200400"/>
            <a:ext cx="685800" cy="381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85800" y="4953000"/>
            <a:ext cx="45720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dirty="0" smtClean="0"/>
              <a:t>Just over half of the migrants have purchased medicine for high fever and cold shivers and fever reducing medicine is most common.  Migrants prefer to go to the local drug store as it is cheaper and usually closer at hand.</a:t>
            </a:r>
            <a:endParaRPr lang="en-US" sz="1400" b="0" dirty="0">
              <a:solidFill>
                <a:schemeClr val="tx1"/>
              </a:solidFill>
            </a:endParaRPr>
          </a:p>
        </p:txBody>
      </p:sp>
      <p:graphicFrame>
        <p:nvGraphicFramePr>
          <p:cNvPr id="5" name="Chart 4"/>
          <p:cNvGraphicFramePr/>
          <p:nvPr/>
        </p:nvGraphicFramePr>
        <p:xfrm>
          <a:off x="838200" y="18288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p:cNvSpPr txBox="1">
            <a:spLocks/>
          </p:cNvSpPr>
          <p:nvPr/>
        </p:nvSpPr>
        <p:spPr>
          <a:xfrm>
            <a:off x="457200" y="228600"/>
            <a:ext cx="8229600" cy="9144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Ever bought</a:t>
            </a:r>
            <a:r>
              <a:rPr kumimoji="0" lang="en-GB" sz="4000" b="0" i="0" u="none" strike="noStrike" kern="1200" cap="none" spc="0" normalizeH="0" noProof="0" dirty="0" smtClean="0">
                <a:ln>
                  <a:noFill/>
                </a:ln>
                <a:solidFill>
                  <a:schemeClr val="tx1"/>
                </a:solidFill>
                <a:effectLst/>
                <a:uLnTx/>
                <a:uFillTx/>
                <a:latin typeface="Nyala" pitchFamily="2" charset="0"/>
                <a:ea typeface="Tahoma" pitchFamily="34" charset="0"/>
                <a:cs typeface="Tahoma" pitchFamily="34" charset="0"/>
              </a:rPr>
              <a:t> Medicine</a:t>
            </a: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Symptom: High fever and cold shivers</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13" name="Table 12"/>
          <p:cNvGraphicFramePr>
            <a:graphicFrameLocks noGrp="1"/>
          </p:cNvGraphicFramePr>
          <p:nvPr/>
        </p:nvGraphicFramePr>
        <p:xfrm>
          <a:off x="5600700" y="1676400"/>
          <a:ext cx="2819400" cy="3779520"/>
        </p:xfrm>
        <a:graphic>
          <a:graphicData uri="http://schemas.openxmlformats.org/drawingml/2006/table">
            <a:tbl>
              <a:tblPr firstRow="1" bandRow="1">
                <a:tableStyleId>{5C22544A-7EE6-4342-B048-85BDC9FD1C3A}</a:tableStyleId>
              </a:tblPr>
              <a:tblGrid>
                <a:gridCol w="1824318"/>
                <a:gridCol w="995082"/>
              </a:tblGrid>
              <a:tr h="387513">
                <a:tc>
                  <a:txBody>
                    <a:bodyPr/>
                    <a:lstStyle/>
                    <a:p>
                      <a:endParaRPr lang="en-GB" sz="1400" dirty="0"/>
                    </a:p>
                  </a:txBody>
                  <a:tcPr>
                    <a:solidFill>
                      <a:schemeClr val="accent1"/>
                    </a:solidFill>
                  </a:tcPr>
                </a:tc>
                <a:tc>
                  <a:txBody>
                    <a:bodyPr/>
                    <a:lstStyle/>
                    <a:p>
                      <a:pPr algn="ctr"/>
                      <a:r>
                        <a:rPr lang="en-GB" sz="1400" dirty="0" smtClean="0">
                          <a:solidFill>
                            <a:schemeClr val="bg1"/>
                          </a:solidFill>
                        </a:rPr>
                        <a:t>Migrants n=222</a:t>
                      </a:r>
                    </a:p>
                    <a:p>
                      <a:pPr algn="ctr"/>
                      <a:r>
                        <a:rPr lang="en-GB" sz="1400" dirty="0" smtClean="0">
                          <a:solidFill>
                            <a:schemeClr val="bg1"/>
                          </a:solidFill>
                        </a:rPr>
                        <a:t>(%)</a:t>
                      </a:r>
                    </a:p>
                  </a:txBody>
                  <a:tcPr>
                    <a:solidFill>
                      <a:schemeClr val="accent1"/>
                    </a:solidFill>
                  </a:tcPr>
                </a:tc>
              </a:tr>
              <a:tr h="227949">
                <a:tc>
                  <a:txBody>
                    <a:bodyPr/>
                    <a:lstStyle/>
                    <a:p>
                      <a:r>
                        <a:rPr lang="en-GB" sz="1400" b="1" dirty="0" smtClean="0"/>
                        <a:t>Type</a:t>
                      </a:r>
                      <a:r>
                        <a:rPr lang="en-GB" sz="1400" b="1" baseline="0" dirty="0" smtClean="0"/>
                        <a:t> of medicine</a:t>
                      </a:r>
                      <a:endParaRPr lang="en-GB" sz="1400" b="1" dirty="0"/>
                    </a:p>
                  </a:txBody>
                  <a:tcPr/>
                </a:tc>
                <a:tc>
                  <a:txBody>
                    <a:bodyPr/>
                    <a:lstStyle/>
                    <a:p>
                      <a:pPr algn="ctr"/>
                      <a:endParaRPr lang="en-GB" sz="1400" b="1" dirty="0"/>
                    </a:p>
                  </a:txBody>
                  <a:tcPr/>
                </a:tc>
              </a:tr>
              <a:tr h="227949">
                <a:tc>
                  <a:txBody>
                    <a:bodyPr/>
                    <a:lstStyle/>
                    <a:p>
                      <a:r>
                        <a:rPr lang="en-GB" sz="1400" dirty="0" smtClean="0"/>
                        <a:t>Fever reducing</a:t>
                      </a:r>
                      <a:endParaRPr lang="en-GB" sz="1400" dirty="0"/>
                    </a:p>
                  </a:txBody>
                  <a:tcPr>
                    <a:solidFill>
                      <a:srgbClr val="92D050"/>
                    </a:solidFill>
                  </a:tcPr>
                </a:tc>
                <a:tc>
                  <a:txBody>
                    <a:bodyPr/>
                    <a:lstStyle/>
                    <a:p>
                      <a:pPr algn="ctr"/>
                      <a:r>
                        <a:rPr lang="en-GB" sz="1400" dirty="0" smtClean="0"/>
                        <a:t>97</a:t>
                      </a:r>
                      <a:endParaRPr lang="en-GB" sz="1400" dirty="0"/>
                    </a:p>
                  </a:txBody>
                  <a:tcPr>
                    <a:solidFill>
                      <a:srgbClr val="92D050"/>
                    </a:solidFill>
                  </a:tcPr>
                </a:tc>
              </a:tr>
              <a:tr h="227949">
                <a:tc>
                  <a:txBody>
                    <a:bodyPr/>
                    <a:lstStyle/>
                    <a:p>
                      <a:r>
                        <a:rPr lang="en-GB" sz="1400" dirty="0" smtClean="0"/>
                        <a:t>Antibiotics</a:t>
                      </a:r>
                      <a:endParaRPr lang="en-GB" sz="1400" dirty="0"/>
                    </a:p>
                  </a:txBody>
                  <a:tcPr/>
                </a:tc>
                <a:tc>
                  <a:txBody>
                    <a:bodyPr/>
                    <a:lstStyle/>
                    <a:p>
                      <a:pPr algn="ctr"/>
                      <a:r>
                        <a:rPr lang="en-GB" sz="1400" dirty="0" smtClean="0"/>
                        <a:t>11</a:t>
                      </a:r>
                      <a:endParaRPr lang="en-GB" sz="1400" dirty="0"/>
                    </a:p>
                  </a:txBody>
                  <a:tcPr/>
                </a:tc>
              </a:tr>
              <a:tr h="227949">
                <a:tc>
                  <a:txBody>
                    <a:bodyPr/>
                    <a:lstStyle/>
                    <a:p>
                      <a:r>
                        <a:rPr lang="en-GB" sz="1400" dirty="0" smtClean="0"/>
                        <a:t>Herbal</a:t>
                      </a:r>
                      <a:endParaRPr lang="en-GB" sz="1400" dirty="0"/>
                    </a:p>
                  </a:txBody>
                  <a:tcPr/>
                </a:tc>
                <a:tc>
                  <a:txBody>
                    <a:bodyPr/>
                    <a:lstStyle/>
                    <a:p>
                      <a:pPr algn="ctr"/>
                      <a:r>
                        <a:rPr lang="en-GB" sz="1400" dirty="0" smtClean="0"/>
                        <a:t>6</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1</a:t>
                      </a:r>
                      <a:endParaRPr lang="en-GB" sz="1400" dirty="0"/>
                    </a:p>
                  </a:txBody>
                  <a:tcPr/>
                </a:tc>
              </a:tr>
              <a:tr h="227949">
                <a:tc>
                  <a:txBody>
                    <a:bodyPr/>
                    <a:lstStyle/>
                    <a:p>
                      <a:r>
                        <a:rPr lang="en-GB" sz="1400" b="1" dirty="0" smtClean="0"/>
                        <a:t>Location</a:t>
                      </a:r>
                      <a:endParaRPr lang="en-GB" sz="1400" b="1" dirty="0"/>
                    </a:p>
                  </a:txBody>
                  <a:tcPr/>
                </a:tc>
                <a:tc>
                  <a:txBody>
                    <a:bodyPr/>
                    <a:lstStyle/>
                    <a:p>
                      <a:pPr algn="ctr"/>
                      <a:endParaRPr lang="en-GB" sz="1400" dirty="0"/>
                    </a:p>
                  </a:txBody>
                  <a:tcPr/>
                </a:tc>
              </a:tr>
              <a:tr h="227949">
                <a:tc>
                  <a:txBody>
                    <a:bodyPr/>
                    <a:lstStyle/>
                    <a:p>
                      <a:r>
                        <a:rPr lang="en-GB" sz="1400" dirty="0" smtClean="0"/>
                        <a:t>Pharmacy</a:t>
                      </a:r>
                      <a:endParaRPr lang="en-GB" sz="1400" dirty="0"/>
                    </a:p>
                  </a:txBody>
                  <a:tcPr/>
                </a:tc>
                <a:tc>
                  <a:txBody>
                    <a:bodyPr/>
                    <a:lstStyle/>
                    <a:p>
                      <a:pPr algn="ctr"/>
                      <a:r>
                        <a:rPr lang="en-GB" sz="1400" dirty="0" smtClean="0"/>
                        <a:t>4</a:t>
                      </a:r>
                      <a:endParaRPr lang="en-GB" sz="1400" dirty="0"/>
                    </a:p>
                  </a:txBody>
                  <a:tcPr/>
                </a:tc>
              </a:tr>
              <a:tr h="227949">
                <a:tc>
                  <a:txBody>
                    <a:bodyPr/>
                    <a:lstStyle/>
                    <a:p>
                      <a:r>
                        <a:rPr lang="en-GB" sz="1400" dirty="0" smtClean="0"/>
                        <a:t>Local drug store</a:t>
                      </a:r>
                      <a:endParaRPr lang="en-GB" sz="1400" dirty="0"/>
                    </a:p>
                  </a:txBody>
                  <a:tcPr>
                    <a:solidFill>
                      <a:srgbClr val="92D050"/>
                    </a:solidFill>
                  </a:tcPr>
                </a:tc>
                <a:tc>
                  <a:txBody>
                    <a:bodyPr/>
                    <a:lstStyle/>
                    <a:p>
                      <a:pPr algn="ctr"/>
                      <a:r>
                        <a:rPr lang="en-GB" sz="1400" dirty="0" smtClean="0"/>
                        <a:t>92</a:t>
                      </a:r>
                      <a:endParaRPr lang="en-GB" sz="1400" dirty="0"/>
                    </a:p>
                  </a:txBody>
                  <a:tcPr>
                    <a:solidFill>
                      <a:srgbClr val="92D050"/>
                    </a:solidFill>
                  </a:tcPr>
                </a:tc>
              </a:tr>
              <a:tr h="227949">
                <a:tc>
                  <a:txBody>
                    <a:bodyPr/>
                    <a:lstStyle/>
                    <a:p>
                      <a:r>
                        <a:rPr lang="en-GB" sz="1400" dirty="0" err="1" smtClean="0"/>
                        <a:t>Govn’t</a:t>
                      </a:r>
                      <a:r>
                        <a:rPr lang="en-GB" sz="1400" dirty="0" smtClean="0"/>
                        <a:t> health </a:t>
                      </a:r>
                      <a:r>
                        <a:rPr lang="en-GB" sz="1400" dirty="0" err="1" smtClean="0"/>
                        <a:t>center</a:t>
                      </a:r>
                      <a:endParaRPr lang="en-GB" sz="1400" dirty="0"/>
                    </a:p>
                  </a:txBody>
                  <a:tcPr/>
                </a:tc>
                <a:tc>
                  <a:txBody>
                    <a:bodyPr/>
                    <a:lstStyle/>
                    <a:p>
                      <a:pPr algn="ctr"/>
                      <a:r>
                        <a:rPr lang="en-GB" sz="1400" dirty="0" smtClean="0"/>
                        <a:t>4</a:t>
                      </a:r>
                      <a:endParaRPr lang="en-GB" sz="1400" dirty="0"/>
                    </a:p>
                  </a:txBody>
                  <a:tcPr/>
                </a:tc>
              </a:tr>
              <a:tr h="227949">
                <a:tc>
                  <a:txBody>
                    <a:bodyPr/>
                    <a:lstStyle/>
                    <a:p>
                      <a:r>
                        <a:rPr lang="en-GB" sz="1400" dirty="0" smtClean="0"/>
                        <a:t>Other</a:t>
                      </a:r>
                      <a:endParaRPr lang="en-GB" sz="1400" dirty="0"/>
                    </a:p>
                  </a:txBody>
                  <a:tcPr/>
                </a:tc>
                <a:tc>
                  <a:txBody>
                    <a:bodyPr/>
                    <a:lstStyle/>
                    <a:p>
                      <a:pPr algn="ctr"/>
                      <a:r>
                        <a:rPr lang="en-GB" sz="1400" dirty="0" smtClean="0"/>
                        <a:t>0</a:t>
                      </a:r>
                      <a:endParaRPr lang="en-GB" sz="1400" dirty="0"/>
                    </a:p>
                  </a:txBody>
                  <a:tcPr/>
                </a:tc>
              </a:tr>
            </a:tbl>
          </a:graphicData>
        </a:graphic>
      </p:graphicFrame>
      <p:sp>
        <p:nvSpPr>
          <p:cNvPr id="14" name="Title 1"/>
          <p:cNvSpPr txBox="1">
            <a:spLocks/>
          </p:cNvSpPr>
          <p:nvPr/>
        </p:nvSpPr>
        <p:spPr>
          <a:xfrm>
            <a:off x="4876800" y="12192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Type of medicine and location</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15" name="Title 1"/>
          <p:cNvSpPr txBox="1">
            <a:spLocks/>
          </p:cNvSpPr>
          <p:nvPr/>
        </p:nvSpPr>
        <p:spPr>
          <a:xfrm>
            <a:off x="533400" y="1524000"/>
            <a:ext cx="4267200"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b="1" u="sng" dirty="0" smtClean="0">
                <a:ea typeface="Tahoma" pitchFamily="34" charset="0"/>
                <a:cs typeface="Tahoma" pitchFamily="34" charset="0"/>
              </a:rPr>
              <a:t>Migrants</a:t>
            </a:r>
            <a:endParaRPr kumimoji="0" lang="en-GB" b="1" i="0" u="sng" strike="noStrike" kern="1200" cap="none" spc="0" normalizeH="0" baseline="0" noProof="0" dirty="0">
              <a:ln>
                <a:noFill/>
              </a:ln>
              <a:effectLst/>
              <a:uLnTx/>
              <a:uFillTx/>
              <a:ea typeface="Tahoma" pitchFamily="34" charset="0"/>
              <a:cs typeface="Tahoma" pitchFamily="34" charset="0"/>
            </a:endParaRPr>
          </a:p>
        </p:txBody>
      </p:sp>
      <p:sp>
        <p:nvSpPr>
          <p:cNvPr id="8" name="TextBox 7"/>
          <p:cNvSpPr txBox="1"/>
          <p:nvPr/>
        </p:nvSpPr>
        <p:spPr>
          <a:xfrm>
            <a:off x="5863876" y="6400800"/>
            <a:ext cx="2137124" cy="261610"/>
          </a:xfrm>
          <a:prstGeom prst="rect">
            <a:avLst/>
          </a:prstGeom>
          <a:noFill/>
        </p:spPr>
        <p:txBody>
          <a:bodyPr wrap="none" rtlCol="0">
            <a:spAutoFit/>
          </a:bodyPr>
          <a:lstStyle/>
          <a:p>
            <a:r>
              <a:rPr lang="en-GB" sz="1100" i="1" dirty="0" smtClean="0"/>
              <a:t>Base: Those who bought medicine</a:t>
            </a:r>
            <a:endParaRPr lang="en-GB" sz="1100" i="1" dirty="0"/>
          </a:p>
        </p:txBody>
      </p:sp>
      <p:sp>
        <p:nvSpPr>
          <p:cNvPr id="9" name="TextBox 8"/>
          <p:cNvSpPr txBox="1"/>
          <p:nvPr/>
        </p:nvSpPr>
        <p:spPr>
          <a:xfrm>
            <a:off x="685800" y="6400800"/>
            <a:ext cx="2375971" cy="261610"/>
          </a:xfrm>
          <a:prstGeom prst="rect">
            <a:avLst/>
          </a:prstGeom>
          <a:noFill/>
        </p:spPr>
        <p:txBody>
          <a:bodyPr wrap="none" rtlCol="0">
            <a:spAutoFit/>
          </a:bodyPr>
          <a:lstStyle/>
          <a:p>
            <a:r>
              <a:rPr lang="en-GB" sz="1100" i="1" dirty="0" smtClean="0"/>
              <a:t>Base: All Migrant respondents (n=400)</a:t>
            </a:r>
            <a:endParaRPr lang="en-GB" sz="1100" i="1" dirty="0"/>
          </a:p>
        </p:txBody>
      </p:sp>
      <p:sp>
        <p:nvSpPr>
          <p:cNvPr id="10" name="Right Arrow 9"/>
          <p:cNvSpPr/>
          <p:nvPr/>
        </p:nvSpPr>
        <p:spPr>
          <a:xfrm>
            <a:off x="4343400" y="3200400"/>
            <a:ext cx="685800" cy="381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685800" y="49530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If the hospital or clinic prescribes medicine, both Thais and migrants will take it as prescribed but some Thais may stop takin</a:t>
            </a:r>
            <a:r>
              <a:rPr lang="en-US" sz="1400" dirty="0" smtClean="0"/>
              <a:t>g the medicine should the symptoms disappear. Both groups will go back for check up but some Thais may only do it if they are told. This indicates that treatment is likely to be followed through for most patients who are admitted for ILIs.</a:t>
            </a:r>
            <a:endParaRPr lang="en-US" sz="1400" b="0" dirty="0">
              <a:solidFill>
                <a:schemeClr val="tx1"/>
              </a:solidFill>
            </a:endParaRPr>
          </a:p>
        </p:txBody>
      </p:sp>
      <p:sp>
        <p:nvSpPr>
          <p:cNvPr id="12" name="Title 1"/>
          <p:cNvSpPr txBox="1">
            <a:spLocks/>
          </p:cNvSpPr>
          <p:nvPr/>
        </p:nvSpPr>
        <p:spPr>
          <a:xfrm>
            <a:off x="457200" y="228600"/>
            <a:ext cx="8229600" cy="914400"/>
          </a:xfrm>
          <a:prstGeom prst="rect">
            <a:avLst/>
          </a:prstGeom>
        </p:spPr>
        <p:txBody>
          <a:bodyPr vert="horz" lIns="91440" tIns="45720" rIns="91440" bIns="45720" rtlCol="0" anchor="ctr">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Health Seeking </a:t>
            </a:r>
            <a:r>
              <a:rPr kumimoji="0" lang="en-GB" sz="4000" b="0" i="0" u="none" strike="noStrike" kern="1200" cap="none" spc="0" normalizeH="0" baseline="0" noProof="0" dirty="0" err="1" smtClean="0">
                <a:ln>
                  <a:noFill/>
                </a:ln>
                <a:solidFill>
                  <a:schemeClr val="tx1"/>
                </a:solidFill>
                <a:effectLst/>
                <a:uLnTx/>
                <a:uFillTx/>
                <a:latin typeface="Nyala" pitchFamily="2" charset="0"/>
                <a:ea typeface="Tahoma" pitchFamily="34" charset="0"/>
                <a:cs typeface="Tahoma" pitchFamily="34" charset="0"/>
              </a:rPr>
              <a:t>Behavior</a:t>
            </a:r>
            <a: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t> After Treatment</a:t>
            </a:r>
            <a:br>
              <a:rPr kumimoji="0" lang="en-GB" sz="4000" b="0" i="0" u="none" strike="noStrike" kern="1200" cap="none" spc="0" normalizeH="0" baseline="0" noProof="0" dirty="0" smtClean="0">
                <a:ln>
                  <a:noFill/>
                </a:ln>
                <a:solidFill>
                  <a:schemeClr val="tx1"/>
                </a:solidFill>
                <a:effectLst/>
                <a:uLnTx/>
                <a:uFillTx/>
                <a:latin typeface="Nyala" pitchFamily="2" charset="0"/>
                <a:ea typeface="Tahoma" pitchFamily="34" charset="0"/>
                <a:cs typeface="Tahoma" pitchFamily="34" charset="0"/>
              </a:rPr>
            </a:br>
            <a:r>
              <a:rPr kumimoji="0" lang="en-GB" sz="2700" b="0" i="0" u="none" strike="noStrike" kern="1200" cap="none" spc="0" normalizeH="0" baseline="0" noProof="0" dirty="0" smtClean="0">
                <a:ln>
                  <a:noFill/>
                </a:ln>
                <a:solidFill>
                  <a:srgbClr val="C00000"/>
                </a:solidFill>
                <a:effectLst/>
                <a:uLnTx/>
                <a:uFillTx/>
                <a:latin typeface="Nyala" pitchFamily="2" charset="0"/>
                <a:ea typeface="Tahoma" pitchFamily="34" charset="0"/>
                <a:cs typeface="Tahoma" pitchFamily="34" charset="0"/>
              </a:rPr>
              <a:t>At hospital</a:t>
            </a:r>
            <a:r>
              <a:rPr kumimoji="0" lang="en-GB" sz="2700" b="0" i="0" u="none" strike="noStrike" kern="1200" cap="none" spc="0" normalizeH="0" noProof="0" dirty="0" smtClean="0">
                <a:ln>
                  <a:noFill/>
                </a:ln>
                <a:solidFill>
                  <a:srgbClr val="C00000"/>
                </a:solidFill>
                <a:effectLst/>
                <a:uLnTx/>
                <a:uFillTx/>
                <a:latin typeface="Nyala" pitchFamily="2" charset="0"/>
                <a:ea typeface="Tahoma" pitchFamily="34" charset="0"/>
                <a:cs typeface="Tahoma" pitchFamily="34" charset="0"/>
              </a:rPr>
              <a:t> or clinic</a:t>
            </a:r>
            <a:endParaRPr kumimoji="0" lang="en-GB" sz="2700" b="0" i="0" u="none" strike="noStrike" kern="1200" cap="none" spc="0" normalizeH="0" baseline="0" noProof="0" dirty="0">
              <a:ln>
                <a:noFill/>
              </a:ln>
              <a:solidFill>
                <a:srgbClr val="C00000"/>
              </a:solidFill>
              <a:effectLst/>
              <a:uLnTx/>
              <a:uFillTx/>
              <a:latin typeface="Nyala" pitchFamily="2" charset="0"/>
              <a:ea typeface="Tahoma" pitchFamily="34" charset="0"/>
              <a:cs typeface="Tahoma" pitchFamily="34" charset="0"/>
            </a:endParaRPr>
          </a:p>
        </p:txBody>
      </p:sp>
      <p:graphicFrame>
        <p:nvGraphicFramePr>
          <p:cNvPr id="13" name="Content Placeholder 4"/>
          <p:cNvGraphicFramePr>
            <a:graphicFrameLocks/>
          </p:cNvGraphicFramePr>
          <p:nvPr/>
        </p:nvGraphicFramePr>
        <p:xfrm>
          <a:off x="228600" y="1524000"/>
          <a:ext cx="7467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248400"/>
            <a:ext cx="3659976" cy="430887"/>
          </a:xfrm>
          <a:prstGeom prst="rect">
            <a:avLst/>
          </a:prstGeom>
          <a:noFill/>
        </p:spPr>
        <p:txBody>
          <a:bodyPr wrap="none" rtlCol="0">
            <a:spAutoFit/>
          </a:bodyPr>
          <a:lstStyle/>
          <a:p>
            <a:r>
              <a:rPr lang="en-GB" sz="1100" i="1" dirty="0" smtClean="0"/>
              <a:t>Base: Those who would seek treatment at a hospital or clinic </a:t>
            </a:r>
          </a:p>
          <a:p>
            <a:r>
              <a:rPr lang="en-GB" sz="1100" i="1" dirty="0" smtClean="0"/>
              <a:t>(Thai n=391 , Migrants n=386)</a:t>
            </a:r>
            <a:endParaRPr lang="en-GB" sz="1100"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3" cstate="print"/>
          <a:srcRect/>
          <a:stretch>
            <a:fillRect/>
          </a:stretch>
        </p:blipFill>
        <p:spPr bwMode="auto">
          <a:xfrm>
            <a:off x="0" y="0"/>
            <a:ext cx="9161463" cy="3446463"/>
          </a:xfrm>
          <a:prstGeom prst="rect">
            <a:avLst/>
          </a:prstGeom>
          <a:noFill/>
          <a:ln w="9525">
            <a:noFill/>
            <a:miter lim="800000"/>
            <a:headEnd/>
            <a:tailEnd/>
          </a:ln>
        </p:spPr>
      </p:pic>
      <p:sp>
        <p:nvSpPr>
          <p:cNvPr id="14339" name="TextBox 2"/>
          <p:cNvSpPr txBox="1">
            <a:spLocks noChangeAspect="1"/>
          </p:cNvSpPr>
          <p:nvPr/>
        </p:nvSpPr>
        <p:spPr bwMode="auto">
          <a:xfrm>
            <a:off x="685800" y="1676400"/>
            <a:ext cx="7910512" cy="4524315"/>
          </a:xfrm>
          <a:prstGeom prst="rect">
            <a:avLst/>
          </a:prstGeom>
          <a:noFill/>
          <a:ln w="9525">
            <a:noFill/>
            <a:miter lim="800000"/>
            <a:headEnd/>
            <a:tailEnd/>
          </a:ln>
        </p:spPr>
        <p:txBody>
          <a:bodyPr>
            <a:spAutoFit/>
          </a:bodyPr>
          <a:lstStyle/>
          <a:p>
            <a:pPr marL="344488" indent="-344488" algn="just">
              <a:spcBef>
                <a:spcPct val="0"/>
              </a:spcBef>
              <a:spcAft>
                <a:spcPct val="25000"/>
              </a:spcAft>
            </a:pPr>
            <a:r>
              <a:rPr lang="en-US" sz="2400" b="1" dirty="0" err="1" smtClean="0"/>
              <a:t>Phuket</a:t>
            </a:r>
            <a:r>
              <a:rPr lang="en-US" sz="2400" b="1" dirty="0" smtClean="0"/>
              <a:t> was identified as a priority area for malaria elimination. </a:t>
            </a:r>
          </a:p>
          <a:p>
            <a:pPr marL="801688" lvl="1" indent="-344488" algn="just">
              <a:spcBef>
                <a:spcPct val="0"/>
              </a:spcBef>
              <a:spcAft>
                <a:spcPct val="25000"/>
              </a:spcAft>
              <a:buFont typeface="Arial" pitchFamily="34" charset="0"/>
              <a:buChar char="•"/>
            </a:pPr>
            <a:r>
              <a:rPr lang="en-US" sz="2400" dirty="0" smtClean="0"/>
              <a:t>It is a major tourist destination </a:t>
            </a:r>
          </a:p>
          <a:p>
            <a:pPr marL="801688" lvl="1" indent="-344488" algn="just">
              <a:spcBef>
                <a:spcPct val="0"/>
              </a:spcBef>
              <a:spcAft>
                <a:spcPct val="25000"/>
              </a:spcAft>
              <a:buFont typeface="Arial" pitchFamily="34" charset="0"/>
              <a:buChar char="•"/>
            </a:pPr>
            <a:r>
              <a:rPr lang="en-US" sz="2400" dirty="0" smtClean="0"/>
              <a:t>It attracts migrant workers - majority from Burma working in tourism, construction, fishing and rubber tapping.</a:t>
            </a:r>
          </a:p>
          <a:p>
            <a:pPr marL="344488" indent="-344488" algn="just">
              <a:spcBef>
                <a:spcPct val="0"/>
              </a:spcBef>
              <a:spcAft>
                <a:spcPct val="25000"/>
              </a:spcAft>
            </a:pPr>
            <a:endParaRPr lang="en-US" sz="2400" dirty="0" smtClean="0"/>
          </a:p>
          <a:p>
            <a:pPr marL="344488" indent="-344488" algn="just">
              <a:spcBef>
                <a:spcPct val="0"/>
              </a:spcBef>
              <a:spcAft>
                <a:spcPct val="25000"/>
              </a:spcAft>
              <a:buFont typeface="Arial" pitchFamily="34" charset="0"/>
              <a:buChar char="•"/>
            </a:pPr>
            <a:r>
              <a:rPr lang="en-US" sz="2400" dirty="0" smtClean="0"/>
              <a:t>Baseline KAP was needed to understand the level of awareness and behavioral compliance among different target audience groups. </a:t>
            </a:r>
          </a:p>
          <a:p>
            <a:pPr marL="344488" indent="-344488" algn="just">
              <a:spcBef>
                <a:spcPct val="0"/>
              </a:spcBef>
              <a:spcAft>
                <a:spcPct val="25000"/>
              </a:spcAft>
            </a:pPr>
            <a:endParaRPr lang="en-US" dirty="0" smtClean="0"/>
          </a:p>
        </p:txBody>
      </p:sp>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Background</a:t>
            </a:r>
            <a:endParaRPr lang="en-US" sz="2800" b="1" dirty="0">
              <a:solidFill>
                <a:schemeClr val="bg1"/>
              </a:solidFill>
              <a:latin typeface="Arial Bold" charset="0"/>
              <a:cs typeface="Arial Bold"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P108004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457200" y="44196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fontScale="90000"/>
          </a:bodyPr>
          <a:lstStyle/>
          <a:p>
            <a:r>
              <a:rPr lang="en-GB" dirty="0" smtClean="0"/>
              <a:t>Health Seeking Behaviour - Children 0-5 years</a:t>
            </a:r>
            <a:endParaRPr lang="en-GB" dirty="0"/>
          </a:p>
        </p:txBody>
      </p:sp>
      <p:sp>
        <p:nvSpPr>
          <p:cNvPr id="3" name="Text Placeholder 2"/>
          <p:cNvSpPr>
            <a:spLocks noGrp="1"/>
          </p:cNvSpPr>
          <p:nvPr>
            <p:ph type="body" idx="1"/>
          </p:nvPr>
        </p:nvSpPr>
        <p:spPr>
          <a:xfrm>
            <a:off x="723900" y="5281613"/>
            <a:ext cx="7772400" cy="966787"/>
          </a:xfrm>
        </p:spPr>
        <p:txBody>
          <a:bodyPr/>
          <a:lstStyle/>
          <a:p>
            <a:r>
              <a:rPr lang="en-GB" dirty="0" smtClean="0"/>
              <a:t>What Thais and Migrants believe they will do if their child becomes ill</a:t>
            </a:r>
            <a:endParaRPr lang="en-GB"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r>
              <a:rPr lang="en-GB" dirty="0" smtClean="0"/>
              <a:t>Would Go to Hospital or Clinic</a:t>
            </a:r>
            <a:br>
              <a:rPr lang="en-GB" dirty="0" smtClean="0"/>
            </a:br>
            <a:r>
              <a:rPr lang="en-GB" sz="2700" dirty="0" smtClean="0">
                <a:solidFill>
                  <a:srgbClr val="C00000"/>
                </a:solidFill>
              </a:rPr>
              <a:t> Symptom in Child: High fever and cold shivers</a:t>
            </a:r>
            <a:endParaRPr lang="en-GB" dirty="0">
              <a:solidFill>
                <a:srgbClr val="C00000"/>
              </a:solidFill>
            </a:endParaRPr>
          </a:p>
        </p:txBody>
      </p:sp>
      <p:sp>
        <p:nvSpPr>
          <p:cNvPr id="4" name="AutoShape 4"/>
          <p:cNvSpPr>
            <a:spLocks noChangeArrowheads="1"/>
          </p:cNvSpPr>
          <p:nvPr/>
        </p:nvSpPr>
        <p:spPr bwMode="auto">
          <a:xfrm>
            <a:off x="685800" y="5105400"/>
            <a:ext cx="7772400" cy="685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dirty="0" smtClean="0"/>
              <a:t>Health seeking behavior is stronger for children and nearly all Thais and migrants would seek care in a hospital or clinic should their child become ill. </a:t>
            </a:r>
            <a:endParaRPr lang="en-US" sz="1400" b="0" dirty="0">
              <a:solidFill>
                <a:schemeClr val="tx1"/>
              </a:solidFill>
            </a:endParaRPr>
          </a:p>
        </p:txBody>
      </p:sp>
      <p:graphicFrame>
        <p:nvGraphicFramePr>
          <p:cNvPr id="5" name="Chart 4"/>
          <p:cNvGraphicFramePr/>
          <p:nvPr/>
        </p:nvGraphicFramePr>
        <p:xfrm>
          <a:off x="838200" y="1905000"/>
          <a:ext cx="37338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2"/>
          <p:cNvSpPr>
            <a:spLocks noChangeArrowheads="1"/>
          </p:cNvSpPr>
          <p:nvPr/>
        </p:nvSpPr>
        <p:spPr bwMode="auto">
          <a:xfrm>
            <a:off x="2402076" y="17496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sp>
        <p:nvSpPr>
          <p:cNvPr id="11" name="Rectangle 52"/>
          <p:cNvSpPr>
            <a:spLocks noChangeArrowheads="1"/>
          </p:cNvSpPr>
          <p:nvPr/>
        </p:nvSpPr>
        <p:spPr bwMode="auto">
          <a:xfrm>
            <a:off x="6041413" y="17496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sp>
        <p:nvSpPr>
          <p:cNvPr id="9" name="TextBox 8"/>
          <p:cNvSpPr txBox="1"/>
          <p:nvPr/>
        </p:nvSpPr>
        <p:spPr>
          <a:xfrm>
            <a:off x="685800" y="6248400"/>
            <a:ext cx="3505200" cy="430887"/>
          </a:xfrm>
          <a:prstGeom prst="rect">
            <a:avLst/>
          </a:prstGeom>
          <a:noFill/>
        </p:spPr>
        <p:txBody>
          <a:bodyPr wrap="square" rtlCol="0">
            <a:spAutoFit/>
          </a:bodyPr>
          <a:lstStyle/>
          <a:p>
            <a:r>
              <a:rPr lang="en-GB" sz="1100" i="1" dirty="0" smtClean="0"/>
              <a:t>Base: Those with children under 5 years </a:t>
            </a:r>
          </a:p>
          <a:p>
            <a:r>
              <a:rPr lang="en-GB" sz="1100" i="1" dirty="0" smtClean="0"/>
              <a:t>(Thai n=106 , Migrants n=77)</a:t>
            </a:r>
            <a:endParaRPr lang="en-GB" sz="1100" i="1" dirty="0"/>
          </a:p>
        </p:txBody>
      </p:sp>
      <p:graphicFrame>
        <p:nvGraphicFramePr>
          <p:cNvPr id="12" name="Chart 11"/>
          <p:cNvGraphicFramePr/>
          <p:nvPr/>
        </p:nvGraphicFramePr>
        <p:xfrm>
          <a:off x="4648200" y="1905000"/>
          <a:ext cx="3733800" cy="289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1080101"/>
          <p:cNvPicPr>
            <a:picLocks noChangeAspect="1" noChangeArrowheads="1"/>
          </p:cNvPicPr>
          <p:nvPr/>
        </p:nvPicPr>
        <p:blipFill>
          <a:blip r:embed="rId2" cstate="print"/>
          <a:srcRect t="3230" b="4678"/>
          <a:stretch>
            <a:fillRect/>
          </a:stretch>
        </p:blipFill>
        <p:spPr bwMode="auto">
          <a:xfrm>
            <a:off x="0" y="0"/>
            <a:ext cx="9139332" cy="6858000"/>
          </a:xfrm>
          <a:prstGeom prst="rect">
            <a:avLst/>
          </a:prstGeom>
          <a:noFill/>
          <a:ln w="9525">
            <a:noFill/>
            <a:miter lim="800000"/>
            <a:headEnd/>
            <a:tailEnd/>
          </a:ln>
        </p:spPr>
      </p:pic>
      <p:sp>
        <p:nvSpPr>
          <p:cNvPr id="5" name="Rounded Rectangle 4"/>
          <p:cNvSpPr/>
          <p:nvPr/>
        </p:nvSpPr>
        <p:spPr>
          <a:xfrm>
            <a:off x="609600" y="4267199"/>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4267201"/>
            <a:ext cx="7772400" cy="993775"/>
          </a:xfrm>
        </p:spPr>
        <p:txBody>
          <a:bodyPr>
            <a:normAutofit/>
          </a:bodyPr>
          <a:lstStyle/>
          <a:p>
            <a:r>
              <a:rPr lang="en-GB" dirty="0" smtClean="0"/>
              <a:t>Media Penetration and Usage</a:t>
            </a:r>
            <a:endParaRPr lang="en-GB" dirty="0"/>
          </a:p>
        </p:txBody>
      </p:sp>
      <p:sp>
        <p:nvSpPr>
          <p:cNvPr id="3" name="Text Placeholder 2"/>
          <p:cNvSpPr>
            <a:spLocks noGrp="1"/>
          </p:cNvSpPr>
          <p:nvPr>
            <p:ph type="body" idx="1"/>
          </p:nvPr>
        </p:nvSpPr>
        <p:spPr>
          <a:xfrm>
            <a:off x="723900" y="5281613"/>
            <a:ext cx="7772400" cy="966787"/>
          </a:xfrm>
        </p:spPr>
        <p:txBody>
          <a:bodyPr/>
          <a:lstStyle/>
          <a:p>
            <a:r>
              <a:rPr lang="en-GB" dirty="0" smtClean="0"/>
              <a:t>Mainstream media and mobile phones</a:t>
            </a:r>
            <a:endParaRPr lang="en-GB"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Media Penetration &amp; Consumption</a:t>
            </a:r>
            <a:endParaRPr lang="en-GB" sz="2700" dirty="0">
              <a:solidFill>
                <a:srgbClr val="C00000"/>
              </a:solidFill>
            </a:endParaRPr>
          </a:p>
        </p:txBody>
      </p:sp>
      <p:sp>
        <p:nvSpPr>
          <p:cNvPr id="7" name="AutoShape 21"/>
          <p:cNvSpPr>
            <a:spLocks noChangeArrowheads="1"/>
          </p:cNvSpPr>
          <p:nvPr/>
        </p:nvSpPr>
        <p:spPr bwMode="auto">
          <a:xfrm>
            <a:off x="685800" y="5181599"/>
            <a:ext cx="7772400" cy="1066801"/>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There is a distinct difference between migrants and Thais when it comes to media penetration and consumption. One in three migrants, or one in two for unregistered migrants, don’t have access to any media. The only way to communicate to these migrants would be through HCW, word of mouth or through their employer.</a:t>
            </a:r>
            <a:endParaRPr lang="en-US" sz="1400" dirty="0"/>
          </a:p>
        </p:txBody>
      </p:sp>
      <p:graphicFrame>
        <p:nvGraphicFramePr>
          <p:cNvPr id="15" name="Content Placeholder 4"/>
          <p:cNvGraphicFramePr>
            <a:graphicFrameLocks noGrp="1"/>
          </p:cNvGraphicFramePr>
          <p:nvPr>
            <p:ph sz="half" idx="1"/>
          </p:nvPr>
        </p:nvGraphicFramePr>
        <p:xfrm>
          <a:off x="76200" y="1676400"/>
          <a:ext cx="4038600"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noGrp="1"/>
          </p:cNvGraphicFramePr>
          <p:nvPr>
            <p:ph sz="half" idx="1"/>
          </p:nvPr>
        </p:nvGraphicFramePr>
        <p:xfrm>
          <a:off x="4114800" y="1676400"/>
          <a:ext cx="4038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083907" y="1066800"/>
            <a:ext cx="2084225" cy="369332"/>
          </a:xfrm>
          <a:prstGeom prst="rect">
            <a:avLst/>
          </a:prstGeom>
          <a:noFill/>
        </p:spPr>
        <p:txBody>
          <a:bodyPr wrap="none" rtlCol="0">
            <a:spAutoFit/>
          </a:bodyPr>
          <a:lstStyle/>
          <a:p>
            <a:r>
              <a:rPr lang="en-GB" b="1" u="sng" dirty="0" smtClean="0"/>
              <a:t>Media in household</a:t>
            </a:r>
            <a:endParaRPr lang="en-GB" b="1" u="sng" dirty="0"/>
          </a:p>
        </p:txBody>
      </p:sp>
      <p:sp>
        <p:nvSpPr>
          <p:cNvPr id="10" name="TextBox 9"/>
          <p:cNvSpPr txBox="1"/>
          <p:nvPr/>
        </p:nvSpPr>
        <p:spPr>
          <a:xfrm>
            <a:off x="5585271" y="1066800"/>
            <a:ext cx="3177729" cy="369332"/>
          </a:xfrm>
          <a:prstGeom prst="rect">
            <a:avLst/>
          </a:prstGeom>
          <a:noFill/>
        </p:spPr>
        <p:txBody>
          <a:bodyPr wrap="none" rtlCol="0">
            <a:spAutoFit/>
          </a:bodyPr>
          <a:lstStyle/>
          <a:p>
            <a:r>
              <a:rPr lang="en-GB" b="1" u="sng" dirty="0" smtClean="0"/>
              <a:t>Media consumed in past 7 days</a:t>
            </a:r>
            <a:endParaRPr lang="en-GB" b="1" u="sng" dirty="0"/>
          </a:p>
        </p:txBody>
      </p:sp>
      <p:sp>
        <p:nvSpPr>
          <p:cNvPr id="12" name="Pentagon 11"/>
          <p:cNvSpPr/>
          <p:nvPr/>
        </p:nvSpPr>
        <p:spPr>
          <a:xfrm flipH="1">
            <a:off x="2875088" y="3631224"/>
            <a:ext cx="1620712" cy="4572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Registered 31%</a:t>
            </a:r>
          </a:p>
          <a:p>
            <a:pPr algn="ctr"/>
            <a:r>
              <a:rPr lang="en-GB" sz="1400" dirty="0" smtClean="0"/>
              <a:t>Unregistered 49%</a:t>
            </a:r>
            <a:endParaRPr lang="en-GB" sz="1400" dirty="0"/>
          </a:p>
        </p:txBody>
      </p:sp>
      <p:sp>
        <p:nvSpPr>
          <p:cNvPr id="14" name="TextBox 13"/>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
        <p:nvSpPr>
          <p:cNvPr id="11" name="Pentagon 10"/>
          <p:cNvSpPr/>
          <p:nvPr/>
        </p:nvSpPr>
        <p:spPr>
          <a:xfrm flipH="1">
            <a:off x="6913688" y="3631224"/>
            <a:ext cx="1620712" cy="4572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Registered 34%</a:t>
            </a:r>
          </a:p>
          <a:p>
            <a:pPr algn="ctr"/>
            <a:r>
              <a:rPr lang="en-GB" sz="1400" dirty="0" smtClean="0"/>
              <a:t>Unregistered 50%</a:t>
            </a:r>
            <a:endParaRPr lang="en-GB" sz="1400" dirty="0"/>
          </a:p>
        </p:txBody>
      </p:sp>
      <p:sp>
        <p:nvSpPr>
          <p:cNvPr id="16" name="Pentagon 15"/>
          <p:cNvSpPr/>
          <p:nvPr/>
        </p:nvSpPr>
        <p:spPr>
          <a:xfrm flipH="1">
            <a:off x="7294688" y="1524000"/>
            <a:ext cx="1620712" cy="4572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Registered 65%</a:t>
            </a:r>
          </a:p>
          <a:p>
            <a:pPr algn="ctr"/>
            <a:r>
              <a:rPr lang="en-GB" sz="1400" dirty="0" smtClean="0"/>
              <a:t>Unregistered 50%</a:t>
            </a:r>
            <a:endParaRPr lang="en-GB" sz="14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 Consumption</a:t>
            </a:r>
            <a:endParaRPr lang="en-GB" dirty="0">
              <a:solidFill>
                <a:srgbClr val="C00000"/>
              </a:solidFill>
            </a:endParaRPr>
          </a:p>
        </p:txBody>
      </p:sp>
      <p:sp>
        <p:nvSpPr>
          <p:cNvPr id="11" name="AutoShape 5"/>
          <p:cNvSpPr>
            <a:spLocks noChangeArrowheads="1"/>
          </p:cNvSpPr>
          <p:nvPr/>
        </p:nvSpPr>
        <p:spPr bwMode="auto">
          <a:xfrm>
            <a:off x="685800" y="5029200"/>
            <a:ext cx="7773988" cy="9906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Television, as expected, is watched at night between 6 and 9 pm. Radio on the other hand </a:t>
            </a:r>
            <a:r>
              <a:rPr lang="en-US" sz="1400" dirty="0" smtClean="0"/>
              <a:t>can be listened to throughout the day and some listen to the radio through their mobile phone. The general media consumption pattern for Thais and migrants is quite similar.</a:t>
            </a:r>
            <a:endParaRPr lang="en-US" sz="1400" b="0" dirty="0">
              <a:solidFill>
                <a:schemeClr val="tx1"/>
              </a:solidFill>
            </a:endParaRPr>
          </a:p>
        </p:txBody>
      </p:sp>
      <p:graphicFrame>
        <p:nvGraphicFramePr>
          <p:cNvPr id="7" name="Chart 6"/>
          <p:cNvGraphicFramePr/>
          <p:nvPr/>
        </p:nvGraphicFramePr>
        <p:xfrm>
          <a:off x="228600" y="1676400"/>
          <a:ext cx="3962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913886" y="1383268"/>
            <a:ext cx="1235210" cy="400110"/>
          </a:xfrm>
          <a:prstGeom prst="rect">
            <a:avLst/>
          </a:prstGeom>
          <a:noFill/>
        </p:spPr>
        <p:txBody>
          <a:bodyPr wrap="none" rtlCol="0">
            <a:spAutoFit/>
          </a:bodyPr>
          <a:lstStyle/>
          <a:p>
            <a:r>
              <a:rPr lang="en-GB" sz="2000" b="1" u="sng" dirty="0" smtClean="0"/>
              <a:t>Television</a:t>
            </a:r>
            <a:endParaRPr lang="en-GB" sz="2000" b="1" u="sng" dirty="0"/>
          </a:p>
        </p:txBody>
      </p:sp>
      <p:sp>
        <p:nvSpPr>
          <p:cNvPr id="9" name="TextBox 8"/>
          <p:cNvSpPr txBox="1"/>
          <p:nvPr/>
        </p:nvSpPr>
        <p:spPr>
          <a:xfrm>
            <a:off x="6355310" y="1383268"/>
            <a:ext cx="793807" cy="400110"/>
          </a:xfrm>
          <a:prstGeom prst="rect">
            <a:avLst/>
          </a:prstGeom>
          <a:noFill/>
        </p:spPr>
        <p:txBody>
          <a:bodyPr wrap="none" rtlCol="0">
            <a:spAutoFit/>
          </a:bodyPr>
          <a:lstStyle/>
          <a:p>
            <a:r>
              <a:rPr lang="en-GB" sz="2000" b="1" u="sng" dirty="0" smtClean="0"/>
              <a:t>Radio</a:t>
            </a:r>
            <a:endParaRPr lang="en-GB" sz="2000" b="1" u="sng" dirty="0"/>
          </a:p>
        </p:txBody>
      </p:sp>
      <p:sp>
        <p:nvSpPr>
          <p:cNvPr id="10" name="TextBox 9"/>
          <p:cNvSpPr txBox="1"/>
          <p:nvPr/>
        </p:nvSpPr>
        <p:spPr>
          <a:xfrm>
            <a:off x="685800" y="6248400"/>
            <a:ext cx="3429000" cy="430887"/>
          </a:xfrm>
          <a:prstGeom prst="rect">
            <a:avLst/>
          </a:prstGeom>
          <a:noFill/>
        </p:spPr>
        <p:txBody>
          <a:bodyPr wrap="square" rtlCol="0">
            <a:spAutoFit/>
          </a:bodyPr>
          <a:lstStyle/>
          <a:p>
            <a:r>
              <a:rPr lang="en-GB" sz="1100" i="1" dirty="0" smtClean="0"/>
              <a:t>Base: Those consuming the media in the past 7 days (Thai n=397 / 233 , Migrants n=243 / 26)</a:t>
            </a:r>
            <a:endParaRPr lang="en-GB" sz="1100" i="1" dirty="0"/>
          </a:p>
        </p:txBody>
      </p:sp>
      <p:graphicFrame>
        <p:nvGraphicFramePr>
          <p:cNvPr id="12" name="Chart 11"/>
          <p:cNvGraphicFramePr/>
          <p:nvPr/>
        </p:nvGraphicFramePr>
        <p:xfrm>
          <a:off x="4572000" y="1676400"/>
          <a:ext cx="39624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Media Consumption </a:t>
            </a:r>
            <a:r>
              <a:rPr lang="en-GB" sz="2800" dirty="0" smtClean="0">
                <a:solidFill>
                  <a:srgbClr val="C00000"/>
                </a:solidFill>
              </a:rPr>
              <a:t/>
            </a:r>
            <a:br>
              <a:rPr lang="en-GB" sz="2800" dirty="0" smtClean="0">
                <a:solidFill>
                  <a:srgbClr val="C00000"/>
                </a:solidFill>
              </a:rPr>
            </a:br>
            <a:r>
              <a:rPr lang="en-GB" sz="2800" dirty="0" smtClean="0">
                <a:solidFill>
                  <a:srgbClr val="C00000"/>
                </a:solidFill>
              </a:rPr>
              <a:t>Thais only (migrant base too small)</a:t>
            </a:r>
            <a:endParaRPr lang="en-GB" sz="2800" dirty="0">
              <a:solidFill>
                <a:srgbClr val="C00000"/>
              </a:solidFill>
            </a:endParaRPr>
          </a:p>
        </p:txBody>
      </p:sp>
      <p:sp>
        <p:nvSpPr>
          <p:cNvPr id="11" name="AutoShape 5"/>
          <p:cNvSpPr>
            <a:spLocks noChangeArrowheads="1"/>
          </p:cNvSpPr>
          <p:nvPr/>
        </p:nvSpPr>
        <p:spPr bwMode="auto">
          <a:xfrm>
            <a:off x="685800" y="5105400"/>
            <a:ext cx="7773988" cy="9144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Newspapers are mainly read in the morning or before lunch while most people access the internet at night after 6pm. Migrants are not shown here due to limited sample size.</a:t>
            </a:r>
            <a:endParaRPr lang="en-US" sz="1400" b="0" dirty="0">
              <a:solidFill>
                <a:schemeClr val="tx1"/>
              </a:solidFill>
            </a:endParaRPr>
          </a:p>
        </p:txBody>
      </p:sp>
      <p:graphicFrame>
        <p:nvGraphicFramePr>
          <p:cNvPr id="7" name="Chart 6"/>
          <p:cNvGraphicFramePr/>
          <p:nvPr/>
        </p:nvGraphicFramePr>
        <p:xfrm>
          <a:off x="228600" y="1664732"/>
          <a:ext cx="3962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913886" y="1371600"/>
            <a:ext cx="1396857" cy="400110"/>
          </a:xfrm>
          <a:prstGeom prst="rect">
            <a:avLst/>
          </a:prstGeom>
          <a:noFill/>
        </p:spPr>
        <p:txBody>
          <a:bodyPr wrap="none" rtlCol="0">
            <a:spAutoFit/>
          </a:bodyPr>
          <a:lstStyle/>
          <a:p>
            <a:r>
              <a:rPr lang="en-GB" sz="2000" b="1" u="sng" dirty="0" smtClean="0"/>
              <a:t>Newspaper</a:t>
            </a:r>
            <a:endParaRPr lang="en-GB" sz="2000" b="1" u="sng" dirty="0"/>
          </a:p>
        </p:txBody>
      </p:sp>
      <p:sp>
        <p:nvSpPr>
          <p:cNvPr id="9" name="TextBox 8"/>
          <p:cNvSpPr txBox="1"/>
          <p:nvPr/>
        </p:nvSpPr>
        <p:spPr>
          <a:xfrm>
            <a:off x="6280211" y="1371600"/>
            <a:ext cx="1049454" cy="400110"/>
          </a:xfrm>
          <a:prstGeom prst="rect">
            <a:avLst/>
          </a:prstGeom>
          <a:noFill/>
        </p:spPr>
        <p:txBody>
          <a:bodyPr wrap="none" rtlCol="0">
            <a:spAutoFit/>
          </a:bodyPr>
          <a:lstStyle/>
          <a:p>
            <a:r>
              <a:rPr lang="en-GB" sz="2000" b="1" u="sng" dirty="0" smtClean="0"/>
              <a:t>Internet</a:t>
            </a:r>
            <a:endParaRPr lang="en-GB" sz="2000" b="1" u="sng" dirty="0"/>
          </a:p>
        </p:txBody>
      </p:sp>
      <p:sp>
        <p:nvSpPr>
          <p:cNvPr id="10" name="TextBox 9"/>
          <p:cNvSpPr txBox="1"/>
          <p:nvPr/>
        </p:nvSpPr>
        <p:spPr>
          <a:xfrm>
            <a:off x="381000" y="6400800"/>
            <a:ext cx="3962400" cy="261610"/>
          </a:xfrm>
          <a:prstGeom prst="rect">
            <a:avLst/>
          </a:prstGeom>
          <a:noFill/>
        </p:spPr>
        <p:txBody>
          <a:bodyPr wrap="square" rtlCol="0">
            <a:spAutoFit/>
          </a:bodyPr>
          <a:lstStyle/>
          <a:p>
            <a:r>
              <a:rPr lang="en-GB" sz="1100" i="1" dirty="0" smtClean="0"/>
              <a:t>Base: Thais consuming the media in the past 7 days (n=228 / 108)</a:t>
            </a:r>
            <a:endParaRPr lang="en-GB" sz="1100" i="1" dirty="0"/>
          </a:p>
        </p:txBody>
      </p:sp>
      <p:graphicFrame>
        <p:nvGraphicFramePr>
          <p:cNvPr id="12" name="Chart 11"/>
          <p:cNvGraphicFramePr/>
          <p:nvPr/>
        </p:nvGraphicFramePr>
        <p:xfrm>
          <a:off x="4572000" y="1664732"/>
          <a:ext cx="39624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4267200" y="1524000"/>
          <a:ext cx="35814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GB" dirty="0" smtClean="0"/>
              <a:t>Mobile Phone Penetration</a:t>
            </a:r>
            <a:endParaRPr lang="en-GB" dirty="0">
              <a:solidFill>
                <a:srgbClr val="C00000"/>
              </a:solidFill>
            </a:endParaRPr>
          </a:p>
        </p:txBody>
      </p:sp>
      <p:sp>
        <p:nvSpPr>
          <p:cNvPr id="4" name="AutoShape 4"/>
          <p:cNvSpPr>
            <a:spLocks noChangeArrowheads="1"/>
          </p:cNvSpPr>
          <p:nvPr/>
        </p:nvSpPr>
        <p:spPr bwMode="auto">
          <a:xfrm>
            <a:off x="685800" y="5181600"/>
            <a:ext cx="7772400" cy="10668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gn="l">
              <a:lnSpc>
                <a:spcPct val="110000"/>
              </a:lnSpc>
              <a:buClr>
                <a:schemeClr val="bg1"/>
              </a:buClr>
              <a:buSzPct val="100000"/>
              <a:buFont typeface="Times New Roman" pitchFamily="18" charset="0"/>
              <a:buNone/>
            </a:pPr>
            <a:r>
              <a:rPr lang="en-US" sz="1400" b="0" dirty="0" smtClean="0">
                <a:solidFill>
                  <a:schemeClr val="tx1"/>
                </a:solidFill>
              </a:rPr>
              <a:t>Mobile phone penetration is very high among the Thai population at 93 percent. It is surprisingly high among migrants as well: nearly two in three migrants have a connected mobile phone.  Migrants almost exclusively use DTAC. This </a:t>
            </a:r>
            <a:r>
              <a:rPr lang="en-US" sz="1400" dirty="0" smtClean="0"/>
              <a:t>is a </a:t>
            </a:r>
            <a:r>
              <a:rPr lang="en-US" sz="1400" b="0" dirty="0" smtClean="0">
                <a:solidFill>
                  <a:schemeClr val="tx1"/>
                </a:solidFill>
              </a:rPr>
              <a:t>result of </a:t>
            </a:r>
            <a:r>
              <a:rPr lang="en-US" sz="1400" dirty="0" smtClean="0"/>
              <a:t>DTAC</a:t>
            </a:r>
            <a:r>
              <a:rPr lang="en-US" sz="1400" b="0" dirty="0" smtClean="0">
                <a:solidFill>
                  <a:schemeClr val="tx1"/>
                </a:solidFill>
              </a:rPr>
              <a:t> promotion activities, offering </a:t>
            </a:r>
            <a:r>
              <a:rPr lang="en-US" sz="1400" dirty="0" smtClean="0"/>
              <a:t>reduced call rates between phones within the DTAC</a:t>
            </a:r>
            <a:r>
              <a:rPr lang="en-US" sz="1400" b="0" dirty="0" smtClean="0">
                <a:solidFill>
                  <a:schemeClr val="tx1"/>
                </a:solidFill>
              </a:rPr>
              <a:t> network.</a:t>
            </a:r>
            <a:endParaRPr lang="en-US" sz="1400" b="0" dirty="0">
              <a:solidFill>
                <a:schemeClr val="tx1"/>
              </a:solidFill>
            </a:endParaRPr>
          </a:p>
        </p:txBody>
      </p:sp>
      <p:graphicFrame>
        <p:nvGraphicFramePr>
          <p:cNvPr id="5" name="Chart 4"/>
          <p:cNvGraphicFramePr/>
          <p:nvPr/>
        </p:nvGraphicFramePr>
        <p:xfrm>
          <a:off x="381000" y="1524000"/>
          <a:ext cx="3581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52"/>
          <p:cNvSpPr>
            <a:spLocks noChangeArrowheads="1"/>
          </p:cNvSpPr>
          <p:nvPr/>
        </p:nvSpPr>
        <p:spPr bwMode="auto">
          <a:xfrm>
            <a:off x="1828800" y="1140023"/>
            <a:ext cx="453650"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Thai</a:t>
            </a:r>
            <a:endParaRPr lang="th-TH" b="1" u="sng" dirty="0">
              <a:solidFill>
                <a:schemeClr val="tx1"/>
              </a:solidFill>
            </a:endParaRPr>
          </a:p>
        </p:txBody>
      </p:sp>
      <p:sp>
        <p:nvSpPr>
          <p:cNvPr id="11" name="Rectangle 52"/>
          <p:cNvSpPr>
            <a:spLocks noChangeArrowheads="1"/>
          </p:cNvSpPr>
          <p:nvPr/>
        </p:nvSpPr>
        <p:spPr bwMode="auto">
          <a:xfrm>
            <a:off x="5519949" y="1140023"/>
            <a:ext cx="947375" cy="307777"/>
          </a:xfrm>
          <a:prstGeom prst="rect">
            <a:avLst/>
          </a:prstGeom>
          <a:noFill/>
          <a:ln w="25400">
            <a:noFill/>
            <a:miter lim="800000"/>
            <a:headEnd/>
            <a:tailEnd/>
          </a:ln>
        </p:spPr>
        <p:txBody>
          <a:bodyPr wrap="none" lIns="0" tIns="0" rIns="0" bIns="0">
            <a:spAutoFit/>
          </a:bodyPr>
          <a:lstStyle/>
          <a:p>
            <a:pPr algn="ctr">
              <a:spcAft>
                <a:spcPct val="40000"/>
              </a:spcAft>
              <a:buClr>
                <a:srgbClr val="FF008C"/>
              </a:buClr>
              <a:buSzPct val="80000"/>
            </a:pPr>
            <a:r>
              <a:rPr lang="en-US" sz="2000" b="1" u="sng" dirty="0" smtClean="0">
                <a:solidFill>
                  <a:schemeClr val="tx1"/>
                </a:solidFill>
              </a:rPr>
              <a:t>Migrants</a:t>
            </a:r>
            <a:endParaRPr lang="th-TH" b="1" u="sng" dirty="0">
              <a:solidFill>
                <a:schemeClr val="tx1"/>
              </a:solidFill>
            </a:endParaRPr>
          </a:p>
        </p:txBody>
      </p:sp>
      <p:graphicFrame>
        <p:nvGraphicFramePr>
          <p:cNvPr id="9" name="Table 8"/>
          <p:cNvGraphicFramePr>
            <a:graphicFrameLocks noGrp="1"/>
          </p:cNvGraphicFramePr>
          <p:nvPr/>
        </p:nvGraphicFramePr>
        <p:xfrm>
          <a:off x="779584" y="3581400"/>
          <a:ext cx="3276600" cy="1432560"/>
        </p:xfrm>
        <a:graphic>
          <a:graphicData uri="http://schemas.openxmlformats.org/drawingml/2006/table">
            <a:tbl>
              <a:tblPr firstRow="1" bandRow="1">
                <a:tableStyleId>{5C22544A-7EE6-4342-B048-85BDC9FD1C3A}</a:tableStyleId>
              </a:tblPr>
              <a:tblGrid>
                <a:gridCol w="1638300"/>
                <a:gridCol w="1638300"/>
              </a:tblGrid>
              <a:tr h="171450">
                <a:tc>
                  <a:txBody>
                    <a:bodyPr/>
                    <a:lstStyle/>
                    <a:p>
                      <a:r>
                        <a:rPr lang="en-GB" sz="1400" dirty="0" smtClean="0"/>
                        <a:t>Service Provider</a:t>
                      </a:r>
                      <a:endParaRPr lang="en-GB" sz="1400" dirty="0"/>
                    </a:p>
                  </a:txBody>
                  <a:tcPr/>
                </a:tc>
                <a:tc>
                  <a:txBody>
                    <a:bodyPr/>
                    <a:lstStyle/>
                    <a:p>
                      <a:pPr algn="ctr"/>
                      <a:r>
                        <a:rPr lang="en-GB" sz="1400" dirty="0" smtClean="0"/>
                        <a:t>n=372</a:t>
                      </a:r>
                    </a:p>
                    <a:p>
                      <a:pPr algn="ctr"/>
                      <a:r>
                        <a:rPr lang="en-GB" sz="1400" dirty="0" smtClean="0"/>
                        <a:t>(%)</a:t>
                      </a:r>
                      <a:endParaRPr lang="en-GB" sz="1400" dirty="0"/>
                    </a:p>
                  </a:txBody>
                  <a:tcPr/>
                </a:tc>
              </a:tr>
              <a:tr h="171450">
                <a:tc>
                  <a:txBody>
                    <a:bodyPr/>
                    <a:lstStyle/>
                    <a:p>
                      <a:r>
                        <a:rPr lang="en-GB" sz="1400" dirty="0" smtClean="0"/>
                        <a:t>AIS</a:t>
                      </a:r>
                      <a:endParaRPr lang="en-GB" sz="1400" dirty="0"/>
                    </a:p>
                  </a:txBody>
                  <a:tcPr/>
                </a:tc>
                <a:tc>
                  <a:txBody>
                    <a:bodyPr/>
                    <a:lstStyle/>
                    <a:p>
                      <a:pPr algn="ctr"/>
                      <a:r>
                        <a:rPr lang="en-GB" sz="1400" b="1" dirty="0" smtClean="0"/>
                        <a:t>41</a:t>
                      </a:r>
                      <a:endParaRPr lang="en-GB" sz="1400" b="1" dirty="0"/>
                    </a:p>
                  </a:txBody>
                  <a:tcPr/>
                </a:tc>
              </a:tr>
              <a:tr h="171450">
                <a:tc>
                  <a:txBody>
                    <a:bodyPr/>
                    <a:lstStyle/>
                    <a:p>
                      <a:r>
                        <a:rPr lang="en-GB" sz="1400" dirty="0" smtClean="0"/>
                        <a:t>DTAC</a:t>
                      </a:r>
                      <a:endParaRPr lang="en-GB" sz="1400" dirty="0"/>
                    </a:p>
                  </a:txBody>
                  <a:tcPr/>
                </a:tc>
                <a:tc>
                  <a:txBody>
                    <a:bodyPr/>
                    <a:lstStyle/>
                    <a:p>
                      <a:pPr algn="ctr"/>
                      <a:r>
                        <a:rPr lang="en-GB" sz="1400" b="1" dirty="0" smtClean="0"/>
                        <a:t>52</a:t>
                      </a:r>
                      <a:endParaRPr lang="en-GB" sz="1400" b="1" dirty="0"/>
                    </a:p>
                  </a:txBody>
                  <a:tcPr/>
                </a:tc>
              </a:tr>
              <a:tr h="171450">
                <a:tc>
                  <a:txBody>
                    <a:bodyPr/>
                    <a:lstStyle/>
                    <a:p>
                      <a:r>
                        <a:rPr lang="en-GB" sz="1400" dirty="0" smtClean="0"/>
                        <a:t>True Move</a:t>
                      </a:r>
                      <a:endParaRPr lang="en-GB" sz="1400" dirty="0"/>
                    </a:p>
                  </a:txBody>
                  <a:tcPr/>
                </a:tc>
                <a:tc>
                  <a:txBody>
                    <a:bodyPr/>
                    <a:lstStyle/>
                    <a:p>
                      <a:pPr algn="ctr"/>
                      <a:r>
                        <a:rPr lang="en-GB" sz="1400" b="1" dirty="0" smtClean="0"/>
                        <a:t>7</a:t>
                      </a:r>
                      <a:endParaRPr lang="en-GB" sz="1400" b="1" dirty="0"/>
                    </a:p>
                  </a:txBody>
                  <a:tcPr/>
                </a:tc>
              </a:tr>
            </a:tbl>
          </a:graphicData>
        </a:graphic>
      </p:graphicFrame>
      <p:graphicFrame>
        <p:nvGraphicFramePr>
          <p:cNvPr id="12" name="Table 11"/>
          <p:cNvGraphicFramePr>
            <a:graphicFrameLocks noGrp="1"/>
          </p:cNvGraphicFramePr>
          <p:nvPr/>
        </p:nvGraphicFramePr>
        <p:xfrm>
          <a:off x="4768360" y="3581400"/>
          <a:ext cx="3124200" cy="1432560"/>
        </p:xfrm>
        <a:graphic>
          <a:graphicData uri="http://schemas.openxmlformats.org/drawingml/2006/table">
            <a:tbl>
              <a:tblPr firstRow="1" bandRow="1">
                <a:tableStyleId>{5C22544A-7EE6-4342-B048-85BDC9FD1C3A}</a:tableStyleId>
              </a:tblPr>
              <a:tblGrid>
                <a:gridCol w="1562100"/>
                <a:gridCol w="1562100"/>
              </a:tblGrid>
              <a:tr h="171450">
                <a:tc>
                  <a:txBody>
                    <a:bodyPr/>
                    <a:lstStyle/>
                    <a:p>
                      <a:r>
                        <a:rPr lang="en-GB" sz="1400" dirty="0" smtClean="0"/>
                        <a:t>Service Provider</a:t>
                      </a:r>
                      <a:endParaRPr lang="en-GB" sz="1400" dirty="0"/>
                    </a:p>
                  </a:txBody>
                  <a:tcPr/>
                </a:tc>
                <a:tc>
                  <a:txBody>
                    <a:bodyPr/>
                    <a:lstStyle/>
                    <a:p>
                      <a:pPr algn="ctr"/>
                      <a:r>
                        <a:rPr lang="en-GB" sz="1400" dirty="0" smtClean="0"/>
                        <a:t>n=244</a:t>
                      </a:r>
                    </a:p>
                    <a:p>
                      <a:pPr algn="ctr"/>
                      <a:r>
                        <a:rPr lang="en-GB" sz="1400" dirty="0" smtClean="0"/>
                        <a:t>(%)</a:t>
                      </a:r>
                      <a:endParaRPr lang="en-GB" sz="1400" dirty="0"/>
                    </a:p>
                  </a:txBody>
                  <a:tcPr/>
                </a:tc>
              </a:tr>
              <a:tr h="171450">
                <a:tc>
                  <a:txBody>
                    <a:bodyPr/>
                    <a:lstStyle/>
                    <a:p>
                      <a:r>
                        <a:rPr lang="en-GB" sz="1400" dirty="0" smtClean="0"/>
                        <a:t>AIS</a:t>
                      </a:r>
                      <a:endParaRPr lang="en-GB" sz="1400" dirty="0"/>
                    </a:p>
                  </a:txBody>
                  <a:tcPr/>
                </a:tc>
                <a:tc>
                  <a:txBody>
                    <a:bodyPr/>
                    <a:lstStyle/>
                    <a:p>
                      <a:pPr algn="ctr"/>
                      <a:r>
                        <a:rPr lang="en-GB" sz="1400" b="1" dirty="0" smtClean="0"/>
                        <a:t>3</a:t>
                      </a:r>
                      <a:endParaRPr lang="en-GB" sz="1400" b="1" dirty="0"/>
                    </a:p>
                  </a:txBody>
                  <a:tcPr/>
                </a:tc>
              </a:tr>
              <a:tr h="171450">
                <a:tc>
                  <a:txBody>
                    <a:bodyPr/>
                    <a:lstStyle/>
                    <a:p>
                      <a:r>
                        <a:rPr lang="en-GB" sz="1400" dirty="0" smtClean="0"/>
                        <a:t>DTAC</a:t>
                      </a:r>
                      <a:endParaRPr lang="en-GB" sz="1400" dirty="0"/>
                    </a:p>
                  </a:txBody>
                  <a:tcPr/>
                </a:tc>
                <a:tc>
                  <a:txBody>
                    <a:bodyPr/>
                    <a:lstStyle/>
                    <a:p>
                      <a:pPr algn="ctr"/>
                      <a:r>
                        <a:rPr lang="en-GB" sz="1400" b="1" dirty="0" smtClean="0"/>
                        <a:t>97</a:t>
                      </a:r>
                      <a:endParaRPr lang="en-GB" sz="1400" b="1" dirty="0"/>
                    </a:p>
                  </a:txBody>
                  <a:tcPr>
                    <a:solidFill>
                      <a:srgbClr val="92D050"/>
                    </a:solidFill>
                  </a:tcPr>
                </a:tc>
              </a:tr>
              <a:tr h="171450">
                <a:tc>
                  <a:txBody>
                    <a:bodyPr/>
                    <a:lstStyle/>
                    <a:p>
                      <a:r>
                        <a:rPr lang="en-GB" sz="1400" dirty="0" smtClean="0"/>
                        <a:t>True Move</a:t>
                      </a:r>
                      <a:endParaRPr lang="en-GB" sz="1400" dirty="0"/>
                    </a:p>
                  </a:txBody>
                  <a:tcPr/>
                </a:tc>
                <a:tc>
                  <a:txBody>
                    <a:bodyPr/>
                    <a:lstStyle/>
                    <a:p>
                      <a:pPr algn="ctr"/>
                      <a:r>
                        <a:rPr lang="en-GB" sz="1400" b="1" dirty="0" smtClean="0"/>
                        <a:t>0</a:t>
                      </a:r>
                      <a:endParaRPr lang="en-GB" sz="1400" b="1" dirty="0"/>
                    </a:p>
                  </a:txBody>
                  <a:tcPr/>
                </a:tc>
              </a:tr>
            </a:tbl>
          </a:graphicData>
        </a:graphic>
      </p:graphicFrame>
      <p:sp>
        <p:nvSpPr>
          <p:cNvPr id="13" name="Down Arrow 12"/>
          <p:cNvSpPr/>
          <p:nvPr/>
        </p:nvSpPr>
        <p:spPr>
          <a:xfrm>
            <a:off x="3109452" y="2986548"/>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6995652" y="2986548"/>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486400" y="6400800"/>
            <a:ext cx="2082621" cy="261610"/>
          </a:xfrm>
          <a:prstGeom prst="rect">
            <a:avLst/>
          </a:prstGeom>
          <a:noFill/>
        </p:spPr>
        <p:txBody>
          <a:bodyPr wrap="none" rtlCol="0">
            <a:spAutoFit/>
          </a:bodyPr>
          <a:lstStyle/>
          <a:p>
            <a:r>
              <a:rPr lang="en-GB" sz="1100" i="1" dirty="0" smtClean="0"/>
              <a:t>Base: Those with mobile phones</a:t>
            </a:r>
            <a:endParaRPr lang="en-GB" sz="1100" i="1" dirty="0"/>
          </a:p>
        </p:txBody>
      </p:sp>
      <p:sp>
        <p:nvSpPr>
          <p:cNvPr id="17" name="Pentagon 16"/>
          <p:cNvSpPr/>
          <p:nvPr/>
        </p:nvSpPr>
        <p:spPr>
          <a:xfrm flipH="1">
            <a:off x="7467600" y="2133600"/>
            <a:ext cx="1600200" cy="609600"/>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53% for unregistered</a:t>
            </a:r>
            <a:endParaRPr lang="en-GB" dirty="0"/>
          </a:p>
        </p:txBody>
      </p:sp>
      <p:sp>
        <p:nvSpPr>
          <p:cNvPr id="18" name="TextBox 17"/>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Media Relied on For Health Information</a:t>
            </a:r>
            <a:endParaRPr lang="en-GB" sz="2700" dirty="0">
              <a:solidFill>
                <a:srgbClr val="C00000"/>
              </a:solidFill>
            </a:endParaRPr>
          </a:p>
        </p:txBody>
      </p:sp>
      <p:sp>
        <p:nvSpPr>
          <p:cNvPr id="7" name="AutoShape 21"/>
          <p:cNvSpPr>
            <a:spLocks noChangeArrowheads="1"/>
          </p:cNvSpPr>
          <p:nvPr/>
        </p:nvSpPr>
        <p:spPr bwMode="auto">
          <a:xfrm>
            <a:off x="685800" y="4800600"/>
            <a:ext cx="7772400" cy="1371599"/>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It is interesting to see the impact achieved by local HCWs. They are relied upon by 69 percent of Thais and 49 percent of migrants. Whilst Thais rely heavily on mainstream media (which will broadcast PSAs), migrants are far more reliant on outreach activities as well as talking to friends. This is consistent with the low media penetration among migrants. Employers represent a smaller but potentially significant source for migrants and perhaps employers could play a greater role.</a:t>
            </a:r>
            <a:endParaRPr lang="en-US" sz="1400" dirty="0"/>
          </a:p>
        </p:txBody>
      </p:sp>
      <p:graphicFrame>
        <p:nvGraphicFramePr>
          <p:cNvPr id="15" name="Content Placeholder 4"/>
          <p:cNvGraphicFramePr>
            <a:graphicFrameLocks noGrp="1"/>
          </p:cNvGraphicFramePr>
          <p:nvPr>
            <p:ph sz="half" idx="1"/>
          </p:nvPr>
        </p:nvGraphicFramePr>
        <p:xfrm>
          <a:off x="381000" y="1371600"/>
          <a:ext cx="4038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60971" y="1078468"/>
            <a:ext cx="638316" cy="400110"/>
          </a:xfrm>
          <a:prstGeom prst="rect">
            <a:avLst/>
          </a:prstGeom>
          <a:noFill/>
        </p:spPr>
        <p:txBody>
          <a:bodyPr wrap="none" rtlCol="0">
            <a:spAutoFit/>
          </a:bodyPr>
          <a:lstStyle/>
          <a:p>
            <a:r>
              <a:rPr lang="en-GB" sz="2000" b="1" u="sng" dirty="0" smtClean="0"/>
              <a:t>Thai</a:t>
            </a:r>
            <a:endParaRPr lang="en-GB" sz="2000" b="1" u="sng" dirty="0"/>
          </a:p>
        </p:txBody>
      </p:sp>
      <p:sp>
        <p:nvSpPr>
          <p:cNvPr id="10" name="TextBox 9"/>
          <p:cNvSpPr txBox="1"/>
          <p:nvPr/>
        </p:nvSpPr>
        <p:spPr>
          <a:xfrm>
            <a:off x="6813508" y="1078468"/>
            <a:ext cx="1132041" cy="400110"/>
          </a:xfrm>
          <a:prstGeom prst="rect">
            <a:avLst/>
          </a:prstGeom>
          <a:noFill/>
        </p:spPr>
        <p:txBody>
          <a:bodyPr wrap="none" rtlCol="0">
            <a:spAutoFit/>
          </a:bodyPr>
          <a:lstStyle/>
          <a:p>
            <a:r>
              <a:rPr lang="en-GB" sz="2000" b="1" u="sng" dirty="0" smtClean="0"/>
              <a:t>Migrants</a:t>
            </a:r>
            <a:endParaRPr lang="en-GB" sz="2000" b="1" u="sng" dirty="0"/>
          </a:p>
        </p:txBody>
      </p:sp>
      <p:graphicFrame>
        <p:nvGraphicFramePr>
          <p:cNvPr id="12" name="Content Placeholder 4"/>
          <p:cNvGraphicFramePr>
            <a:graphicFrameLocks noGrp="1"/>
          </p:cNvGraphicFramePr>
          <p:nvPr>
            <p:ph sz="half" idx="1"/>
          </p:nvPr>
        </p:nvGraphicFramePr>
        <p:xfrm>
          <a:off x="4648200" y="1371600"/>
          <a:ext cx="4038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85800" y="6400800"/>
            <a:ext cx="3177473" cy="261610"/>
          </a:xfrm>
          <a:prstGeom prst="rect">
            <a:avLst/>
          </a:prstGeom>
          <a:noFill/>
        </p:spPr>
        <p:txBody>
          <a:bodyPr wrap="none" rtlCol="0">
            <a:spAutoFit/>
          </a:bodyPr>
          <a:lstStyle/>
          <a:p>
            <a:r>
              <a:rPr lang="en-GB" sz="1100" i="1" dirty="0" smtClean="0"/>
              <a:t>Base: All respondents (Thai n=400, Migrants n=400)</a:t>
            </a:r>
            <a:endParaRPr lang="en-GB" sz="1100" i="1"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GB" sz="4400" dirty="0" smtClean="0"/>
              <a:t>Media Exposure by Disease</a:t>
            </a:r>
            <a:endParaRPr lang="en-GB" sz="1800" dirty="0">
              <a:solidFill>
                <a:srgbClr val="C00000"/>
              </a:solidFill>
            </a:endParaRPr>
          </a:p>
        </p:txBody>
      </p:sp>
      <p:sp>
        <p:nvSpPr>
          <p:cNvPr id="7" name="AutoShape 21"/>
          <p:cNvSpPr>
            <a:spLocks noChangeArrowheads="1"/>
          </p:cNvSpPr>
          <p:nvPr/>
        </p:nvSpPr>
        <p:spPr bwMode="auto">
          <a:xfrm>
            <a:off x="685800" y="5181600"/>
            <a:ext cx="7772400" cy="1143000"/>
          </a:xfrm>
          <a:prstGeom prst="roundRect">
            <a:avLst>
              <a:gd name="adj" fmla="val 16667"/>
            </a:avLst>
          </a:prstGeom>
          <a:noFill/>
          <a:ln w="38100">
            <a:solidFill>
              <a:schemeClr val="tx1">
                <a:lumMod val="50000"/>
                <a:lumOff val="50000"/>
              </a:schemeClr>
            </a:solidFill>
            <a:round/>
            <a:headEnd/>
            <a:tailEnd/>
          </a:ln>
        </p:spPr>
        <p:txBody>
          <a:bodyPr lIns="0" tIns="0" rIns="0" bIns="0"/>
          <a:lstStyle/>
          <a:p>
            <a:pPr marL="114300">
              <a:lnSpc>
                <a:spcPct val="110000"/>
              </a:lnSpc>
              <a:buClr>
                <a:schemeClr val="bg1"/>
              </a:buClr>
              <a:buSzPct val="100000"/>
            </a:pPr>
            <a:r>
              <a:rPr lang="en-US" sz="1400" dirty="0" smtClean="0"/>
              <a:t>Media exposure for different ILIs follows the source media for health related information very closely. The difference between different ILIs is not hugely different although it appears there may have been a recent push for H1N5/H1N1. Again, the distinction between migrants and Thais can be seen in that migrants rely more heavily on informal media and overall, they have access to fewer media sources.</a:t>
            </a:r>
            <a:endParaRPr lang="en-US" sz="1400" dirty="0"/>
          </a:p>
        </p:txBody>
      </p:sp>
      <p:graphicFrame>
        <p:nvGraphicFramePr>
          <p:cNvPr id="13" name="Table 12"/>
          <p:cNvGraphicFramePr>
            <a:graphicFrameLocks noGrp="1"/>
          </p:cNvGraphicFramePr>
          <p:nvPr/>
        </p:nvGraphicFramePr>
        <p:xfrm>
          <a:off x="533400" y="1295400"/>
          <a:ext cx="3810000" cy="3627120"/>
        </p:xfrm>
        <a:graphic>
          <a:graphicData uri="http://schemas.openxmlformats.org/drawingml/2006/table">
            <a:tbl>
              <a:tblPr firstRow="1" bandRow="1">
                <a:tableStyleId>{5C22544A-7EE6-4342-B048-85BDC9FD1C3A}</a:tableStyleId>
              </a:tblPr>
              <a:tblGrid>
                <a:gridCol w="1143000"/>
                <a:gridCol w="838200"/>
                <a:gridCol w="838200"/>
                <a:gridCol w="990600"/>
              </a:tblGrid>
              <a:tr h="497811">
                <a:tc>
                  <a:txBody>
                    <a:bodyPr/>
                    <a:lstStyle/>
                    <a:p>
                      <a:r>
                        <a:rPr lang="en-GB" sz="1600" dirty="0" smtClean="0"/>
                        <a:t>Media</a:t>
                      </a:r>
                      <a:endParaRPr lang="en-GB" sz="1600" dirty="0"/>
                    </a:p>
                  </a:txBody>
                  <a:tcPr/>
                </a:tc>
                <a:tc>
                  <a:txBody>
                    <a:bodyPr/>
                    <a:lstStyle/>
                    <a:p>
                      <a:pPr algn="ctr"/>
                      <a:r>
                        <a:rPr lang="en-GB" sz="1600" dirty="0" smtClean="0"/>
                        <a:t>Malaria</a:t>
                      </a:r>
                    </a:p>
                    <a:p>
                      <a:pPr algn="ctr"/>
                      <a:r>
                        <a:rPr lang="en-GB" sz="1600" dirty="0" smtClean="0"/>
                        <a:t>n=398</a:t>
                      </a:r>
                    </a:p>
                    <a:p>
                      <a:pPr algn="ctr"/>
                      <a:r>
                        <a:rPr lang="en-GB" sz="1600" dirty="0" smtClean="0"/>
                        <a:t>(%)</a:t>
                      </a:r>
                      <a:endParaRPr lang="en-GB" sz="1600" dirty="0"/>
                    </a:p>
                  </a:txBody>
                  <a:tcPr/>
                </a:tc>
                <a:tc>
                  <a:txBody>
                    <a:bodyPr/>
                    <a:lstStyle/>
                    <a:p>
                      <a:pPr algn="ctr"/>
                      <a:r>
                        <a:rPr lang="en-GB" sz="1600" dirty="0" smtClean="0"/>
                        <a:t>Dengue</a:t>
                      </a:r>
                    </a:p>
                    <a:p>
                      <a:pPr algn="ctr"/>
                      <a:r>
                        <a:rPr lang="en-GB" sz="1600" dirty="0" smtClean="0"/>
                        <a:t>n=400</a:t>
                      </a:r>
                    </a:p>
                    <a:p>
                      <a:pPr algn="ctr"/>
                      <a:r>
                        <a:rPr lang="en-GB" sz="1600" dirty="0" smtClean="0"/>
                        <a:t>(%)</a:t>
                      </a:r>
                      <a:endParaRPr lang="en-GB" sz="1600" dirty="0"/>
                    </a:p>
                  </a:txBody>
                  <a:tcPr/>
                </a:tc>
                <a:tc>
                  <a:txBody>
                    <a:bodyPr/>
                    <a:lstStyle/>
                    <a:p>
                      <a:pPr algn="ctr"/>
                      <a:r>
                        <a:rPr lang="en-GB" sz="1600" dirty="0" smtClean="0"/>
                        <a:t>H1N5/N1</a:t>
                      </a:r>
                    </a:p>
                    <a:p>
                      <a:pPr algn="ctr"/>
                      <a:r>
                        <a:rPr lang="en-GB" sz="1600" dirty="0" smtClean="0"/>
                        <a:t>n=397</a:t>
                      </a:r>
                    </a:p>
                    <a:p>
                      <a:pPr algn="ctr"/>
                      <a:r>
                        <a:rPr lang="en-GB" sz="1600" dirty="0" smtClean="0"/>
                        <a:t>(%)</a:t>
                      </a:r>
                      <a:endParaRPr lang="en-GB" sz="1600" dirty="0"/>
                    </a:p>
                  </a:txBody>
                  <a:tcPr/>
                </a:tc>
              </a:tr>
              <a:tr h="318774">
                <a:tc>
                  <a:txBody>
                    <a:bodyPr/>
                    <a:lstStyle/>
                    <a:p>
                      <a:r>
                        <a:rPr lang="en-GB" sz="1600" dirty="0" smtClean="0"/>
                        <a:t>TV</a:t>
                      </a:r>
                      <a:endParaRPr lang="en-GB" sz="1600" dirty="0"/>
                    </a:p>
                  </a:txBody>
                  <a:tcPr/>
                </a:tc>
                <a:tc>
                  <a:txBody>
                    <a:bodyPr/>
                    <a:lstStyle/>
                    <a:p>
                      <a:pPr algn="ctr"/>
                      <a:r>
                        <a:rPr lang="en-GB" sz="1600" dirty="0" smtClean="0"/>
                        <a:t>93</a:t>
                      </a:r>
                      <a:endParaRPr lang="en-GB" sz="1600" dirty="0"/>
                    </a:p>
                  </a:txBody>
                  <a:tcPr/>
                </a:tc>
                <a:tc>
                  <a:txBody>
                    <a:bodyPr/>
                    <a:lstStyle/>
                    <a:p>
                      <a:pPr algn="ctr"/>
                      <a:r>
                        <a:rPr lang="en-GB" sz="1600" dirty="0" smtClean="0"/>
                        <a:t>94</a:t>
                      </a:r>
                      <a:endParaRPr lang="en-GB" sz="1600" dirty="0"/>
                    </a:p>
                  </a:txBody>
                  <a:tcPr/>
                </a:tc>
                <a:tc>
                  <a:txBody>
                    <a:bodyPr/>
                    <a:lstStyle/>
                    <a:p>
                      <a:pPr algn="ctr"/>
                      <a:r>
                        <a:rPr lang="en-GB" sz="1600" dirty="0" smtClean="0"/>
                        <a:t>98</a:t>
                      </a:r>
                      <a:endParaRPr lang="en-GB" sz="1600" dirty="0"/>
                    </a:p>
                  </a:txBody>
                  <a:tcPr/>
                </a:tc>
              </a:tr>
              <a:tr h="318774">
                <a:tc>
                  <a:txBody>
                    <a:bodyPr/>
                    <a:lstStyle/>
                    <a:p>
                      <a:r>
                        <a:rPr lang="en-GB" sz="1600" dirty="0" smtClean="0"/>
                        <a:t>HCWs</a:t>
                      </a:r>
                      <a:endParaRPr lang="en-GB" sz="1600" dirty="0"/>
                    </a:p>
                  </a:txBody>
                  <a:tcPr/>
                </a:tc>
                <a:tc>
                  <a:txBody>
                    <a:bodyPr/>
                    <a:lstStyle/>
                    <a:p>
                      <a:pPr algn="ctr"/>
                      <a:r>
                        <a:rPr lang="en-GB" sz="1600" dirty="0" smtClean="0"/>
                        <a:t>66</a:t>
                      </a:r>
                      <a:endParaRPr lang="en-GB" sz="1600" dirty="0"/>
                    </a:p>
                  </a:txBody>
                  <a:tcPr/>
                </a:tc>
                <a:tc>
                  <a:txBody>
                    <a:bodyPr/>
                    <a:lstStyle/>
                    <a:p>
                      <a:pPr algn="ctr"/>
                      <a:r>
                        <a:rPr lang="en-GB" sz="1600" dirty="0" smtClean="0"/>
                        <a:t>66</a:t>
                      </a:r>
                      <a:endParaRPr lang="en-GB" sz="1600" dirty="0"/>
                    </a:p>
                  </a:txBody>
                  <a:tcPr/>
                </a:tc>
                <a:tc>
                  <a:txBody>
                    <a:bodyPr/>
                    <a:lstStyle/>
                    <a:p>
                      <a:pPr algn="ctr"/>
                      <a:r>
                        <a:rPr lang="en-GB" sz="1600" dirty="0" smtClean="0"/>
                        <a:t>64</a:t>
                      </a:r>
                      <a:endParaRPr lang="en-GB" sz="1600" dirty="0"/>
                    </a:p>
                  </a:txBody>
                  <a:tcPr/>
                </a:tc>
              </a:tr>
              <a:tr h="318774">
                <a:tc>
                  <a:txBody>
                    <a:bodyPr/>
                    <a:lstStyle/>
                    <a:p>
                      <a:r>
                        <a:rPr lang="en-GB" sz="1600" dirty="0" smtClean="0"/>
                        <a:t>Newspaper</a:t>
                      </a:r>
                      <a:endParaRPr lang="en-GB" sz="1600" dirty="0"/>
                    </a:p>
                  </a:txBody>
                  <a:tcPr/>
                </a:tc>
                <a:tc>
                  <a:txBody>
                    <a:bodyPr/>
                    <a:lstStyle/>
                    <a:p>
                      <a:pPr algn="ctr"/>
                      <a:r>
                        <a:rPr lang="en-GB" sz="1600" dirty="0" smtClean="0"/>
                        <a:t>24</a:t>
                      </a:r>
                      <a:endParaRPr lang="en-GB" sz="1600" dirty="0"/>
                    </a:p>
                  </a:txBody>
                  <a:tcPr/>
                </a:tc>
                <a:tc>
                  <a:txBody>
                    <a:bodyPr/>
                    <a:lstStyle/>
                    <a:p>
                      <a:pPr algn="ctr"/>
                      <a:r>
                        <a:rPr lang="en-GB" sz="1600" dirty="0" smtClean="0"/>
                        <a:t>23</a:t>
                      </a:r>
                      <a:endParaRPr lang="en-GB" sz="1600" dirty="0"/>
                    </a:p>
                  </a:txBody>
                  <a:tcPr/>
                </a:tc>
                <a:tc>
                  <a:txBody>
                    <a:bodyPr/>
                    <a:lstStyle/>
                    <a:p>
                      <a:pPr algn="ctr"/>
                      <a:r>
                        <a:rPr lang="en-GB" sz="1600" dirty="0" smtClean="0"/>
                        <a:t>31</a:t>
                      </a:r>
                      <a:endParaRPr lang="en-GB" sz="1600" dirty="0"/>
                    </a:p>
                  </a:txBody>
                  <a:tcPr>
                    <a:solidFill>
                      <a:srgbClr val="92D050"/>
                    </a:solidFill>
                  </a:tcPr>
                </a:tc>
              </a:tr>
              <a:tr h="318774">
                <a:tc>
                  <a:txBody>
                    <a:bodyPr/>
                    <a:lstStyle/>
                    <a:p>
                      <a:r>
                        <a:rPr lang="en-GB" sz="1600" dirty="0" smtClean="0"/>
                        <a:t>W-O-M</a:t>
                      </a:r>
                      <a:endParaRPr lang="en-GB" sz="1600" dirty="0"/>
                    </a:p>
                  </a:txBody>
                  <a:tcPr/>
                </a:tc>
                <a:tc>
                  <a:txBody>
                    <a:bodyPr/>
                    <a:lstStyle/>
                    <a:p>
                      <a:pPr algn="ctr"/>
                      <a:r>
                        <a:rPr lang="en-GB" sz="1600" dirty="0" smtClean="0"/>
                        <a:t>23</a:t>
                      </a:r>
                      <a:endParaRPr lang="en-GB" sz="1600" dirty="0"/>
                    </a:p>
                  </a:txBody>
                  <a:tcPr/>
                </a:tc>
                <a:tc>
                  <a:txBody>
                    <a:bodyPr/>
                    <a:lstStyle/>
                    <a:p>
                      <a:pPr algn="ctr"/>
                      <a:r>
                        <a:rPr lang="en-GB" sz="1600" dirty="0" smtClean="0"/>
                        <a:t>22</a:t>
                      </a:r>
                      <a:endParaRPr lang="en-GB" sz="1600" dirty="0"/>
                    </a:p>
                  </a:txBody>
                  <a:tcPr/>
                </a:tc>
                <a:tc>
                  <a:txBody>
                    <a:bodyPr/>
                    <a:lstStyle/>
                    <a:p>
                      <a:pPr algn="ctr"/>
                      <a:r>
                        <a:rPr lang="en-GB" sz="1600" dirty="0" smtClean="0"/>
                        <a:t>29</a:t>
                      </a:r>
                      <a:endParaRPr lang="en-GB" sz="1600" dirty="0"/>
                    </a:p>
                  </a:txBody>
                  <a:tcPr>
                    <a:solidFill>
                      <a:srgbClr val="92D050"/>
                    </a:solidFill>
                  </a:tcPr>
                </a:tc>
              </a:tr>
              <a:tr h="318774">
                <a:tc>
                  <a:txBody>
                    <a:bodyPr/>
                    <a:lstStyle/>
                    <a:p>
                      <a:r>
                        <a:rPr lang="en-GB" sz="1600" dirty="0" smtClean="0"/>
                        <a:t>Radio</a:t>
                      </a:r>
                      <a:endParaRPr lang="en-GB" sz="1600" dirty="0"/>
                    </a:p>
                  </a:txBody>
                  <a:tcPr/>
                </a:tc>
                <a:tc>
                  <a:txBody>
                    <a:bodyPr/>
                    <a:lstStyle/>
                    <a:p>
                      <a:pPr algn="ctr"/>
                      <a:r>
                        <a:rPr lang="en-GB" sz="1600" dirty="0" smtClean="0"/>
                        <a:t>12</a:t>
                      </a:r>
                      <a:endParaRPr lang="en-GB" sz="1600" dirty="0"/>
                    </a:p>
                  </a:txBody>
                  <a:tcPr/>
                </a:tc>
                <a:tc>
                  <a:txBody>
                    <a:bodyPr/>
                    <a:lstStyle/>
                    <a:p>
                      <a:pPr algn="ctr"/>
                      <a:r>
                        <a:rPr lang="en-GB" sz="1600" dirty="0" smtClean="0"/>
                        <a:t>11</a:t>
                      </a:r>
                      <a:endParaRPr lang="en-GB" sz="1600" dirty="0"/>
                    </a:p>
                  </a:txBody>
                  <a:tcPr/>
                </a:tc>
                <a:tc>
                  <a:txBody>
                    <a:bodyPr/>
                    <a:lstStyle/>
                    <a:p>
                      <a:pPr algn="ctr"/>
                      <a:r>
                        <a:rPr lang="en-GB" sz="1600" dirty="0" smtClean="0"/>
                        <a:t>20</a:t>
                      </a:r>
                      <a:endParaRPr lang="en-GB" sz="1600" dirty="0"/>
                    </a:p>
                  </a:txBody>
                  <a:tcPr>
                    <a:solidFill>
                      <a:srgbClr val="92D050"/>
                    </a:solidFill>
                  </a:tcPr>
                </a:tc>
              </a:tr>
              <a:tr h="318774">
                <a:tc>
                  <a:txBody>
                    <a:bodyPr/>
                    <a:lstStyle/>
                    <a:p>
                      <a:r>
                        <a:rPr lang="en-GB" sz="1600" dirty="0" smtClean="0"/>
                        <a:t>Posters</a:t>
                      </a:r>
                      <a:endParaRPr lang="en-GB" sz="1600" dirty="0"/>
                    </a:p>
                  </a:txBody>
                  <a:tcPr/>
                </a:tc>
                <a:tc>
                  <a:txBody>
                    <a:bodyPr/>
                    <a:lstStyle/>
                    <a:p>
                      <a:pPr algn="ctr"/>
                      <a:r>
                        <a:rPr lang="en-GB" sz="1600" dirty="0" smtClean="0"/>
                        <a:t>2</a:t>
                      </a:r>
                      <a:endParaRPr lang="en-GB" sz="1600" dirty="0"/>
                    </a:p>
                  </a:txBody>
                  <a:tcPr/>
                </a:tc>
                <a:tc>
                  <a:txBody>
                    <a:bodyPr/>
                    <a:lstStyle/>
                    <a:p>
                      <a:pPr algn="ctr"/>
                      <a:r>
                        <a:rPr lang="en-GB" sz="1600" dirty="0" smtClean="0"/>
                        <a:t>2</a:t>
                      </a:r>
                      <a:endParaRPr lang="en-GB" sz="1600" dirty="0"/>
                    </a:p>
                  </a:txBody>
                  <a:tcPr/>
                </a:tc>
                <a:tc>
                  <a:txBody>
                    <a:bodyPr/>
                    <a:lstStyle/>
                    <a:p>
                      <a:pPr algn="ctr"/>
                      <a:r>
                        <a:rPr lang="en-GB" sz="1600" dirty="0" smtClean="0"/>
                        <a:t>10</a:t>
                      </a:r>
                      <a:endParaRPr lang="en-GB" sz="1600" dirty="0"/>
                    </a:p>
                  </a:txBody>
                  <a:tcPr/>
                </a:tc>
              </a:tr>
              <a:tr h="318774">
                <a:tc>
                  <a:txBody>
                    <a:bodyPr/>
                    <a:lstStyle/>
                    <a:p>
                      <a:r>
                        <a:rPr lang="en-GB" sz="1600" dirty="0" smtClean="0"/>
                        <a:t>Employer</a:t>
                      </a:r>
                      <a:endParaRPr lang="en-GB" sz="1600" dirty="0"/>
                    </a:p>
                  </a:txBody>
                  <a:tcPr/>
                </a:tc>
                <a:tc>
                  <a:txBody>
                    <a:bodyPr/>
                    <a:lstStyle/>
                    <a:p>
                      <a:pPr algn="ctr"/>
                      <a:r>
                        <a:rPr lang="en-GB" sz="1600" dirty="0" smtClean="0"/>
                        <a:t>0</a:t>
                      </a:r>
                      <a:endParaRPr lang="en-GB" sz="1600" dirty="0"/>
                    </a:p>
                  </a:txBody>
                  <a:tcPr/>
                </a:tc>
                <a:tc>
                  <a:txBody>
                    <a:bodyPr/>
                    <a:lstStyle/>
                    <a:p>
                      <a:pPr algn="ctr"/>
                      <a:r>
                        <a:rPr lang="en-GB" sz="1600" dirty="0" smtClean="0"/>
                        <a:t>0</a:t>
                      </a:r>
                      <a:endParaRPr lang="en-GB" sz="1600" dirty="0"/>
                    </a:p>
                  </a:txBody>
                  <a:tcPr/>
                </a:tc>
                <a:tc>
                  <a:txBody>
                    <a:bodyPr/>
                    <a:lstStyle/>
                    <a:p>
                      <a:pPr algn="ctr"/>
                      <a:r>
                        <a:rPr lang="en-GB" sz="1600" dirty="0" smtClean="0"/>
                        <a:t>1</a:t>
                      </a:r>
                      <a:endParaRPr lang="en-GB" sz="1600" dirty="0"/>
                    </a:p>
                  </a:txBody>
                  <a:tcPr/>
                </a:tc>
              </a:tr>
              <a:tr h="318774">
                <a:tc>
                  <a:txBody>
                    <a:bodyPr/>
                    <a:lstStyle/>
                    <a:p>
                      <a:r>
                        <a:rPr lang="en-GB" sz="1200" b="1" dirty="0" smtClean="0"/>
                        <a:t>Average no. of media sources</a:t>
                      </a:r>
                      <a:endParaRPr lang="en-GB" sz="1200" b="1" dirty="0"/>
                    </a:p>
                  </a:txBody>
                  <a:tcPr/>
                </a:tc>
                <a:tc>
                  <a:txBody>
                    <a:bodyPr/>
                    <a:lstStyle/>
                    <a:p>
                      <a:pPr algn="ctr"/>
                      <a:r>
                        <a:rPr lang="en-GB" sz="1600" b="1" dirty="0" smtClean="0"/>
                        <a:t>2.2</a:t>
                      </a:r>
                      <a:endParaRPr lang="en-GB" sz="1600" b="1" dirty="0"/>
                    </a:p>
                  </a:txBody>
                  <a:tcPr anchor="ctr"/>
                </a:tc>
                <a:tc>
                  <a:txBody>
                    <a:bodyPr/>
                    <a:lstStyle/>
                    <a:p>
                      <a:pPr algn="ctr"/>
                      <a:r>
                        <a:rPr lang="en-GB" sz="1600" b="1" dirty="0" smtClean="0"/>
                        <a:t>2.2</a:t>
                      </a:r>
                      <a:endParaRPr lang="en-GB" sz="1600" b="1" dirty="0"/>
                    </a:p>
                  </a:txBody>
                  <a:tcPr anchor="ctr"/>
                </a:tc>
                <a:tc>
                  <a:txBody>
                    <a:bodyPr/>
                    <a:lstStyle/>
                    <a:p>
                      <a:pPr algn="ctr"/>
                      <a:r>
                        <a:rPr lang="en-GB" sz="1600" b="1" dirty="0" smtClean="0"/>
                        <a:t>2.5</a:t>
                      </a:r>
                      <a:endParaRPr lang="en-GB" sz="1600" b="1" dirty="0"/>
                    </a:p>
                  </a:txBody>
                  <a:tcPr anchor="ctr">
                    <a:solidFill>
                      <a:srgbClr val="92D050"/>
                    </a:solidFill>
                  </a:tcPr>
                </a:tc>
              </a:tr>
            </a:tbl>
          </a:graphicData>
        </a:graphic>
      </p:graphicFrame>
      <p:sp>
        <p:nvSpPr>
          <p:cNvPr id="14" name="TextBox 13"/>
          <p:cNvSpPr txBox="1"/>
          <p:nvPr/>
        </p:nvSpPr>
        <p:spPr>
          <a:xfrm>
            <a:off x="2142486" y="914400"/>
            <a:ext cx="591829" cy="369332"/>
          </a:xfrm>
          <a:prstGeom prst="rect">
            <a:avLst/>
          </a:prstGeom>
          <a:noFill/>
        </p:spPr>
        <p:txBody>
          <a:bodyPr wrap="none" rtlCol="0">
            <a:spAutoFit/>
          </a:bodyPr>
          <a:lstStyle/>
          <a:p>
            <a:r>
              <a:rPr lang="en-GB" b="1" u="sng" dirty="0" smtClean="0"/>
              <a:t>Thai</a:t>
            </a:r>
            <a:endParaRPr lang="en-GB" b="1" u="sng" dirty="0"/>
          </a:p>
        </p:txBody>
      </p:sp>
      <p:sp>
        <p:nvSpPr>
          <p:cNvPr id="16" name="TextBox 15"/>
          <p:cNvSpPr txBox="1"/>
          <p:nvPr/>
        </p:nvSpPr>
        <p:spPr>
          <a:xfrm>
            <a:off x="6190876" y="914400"/>
            <a:ext cx="1029449" cy="369332"/>
          </a:xfrm>
          <a:prstGeom prst="rect">
            <a:avLst/>
          </a:prstGeom>
          <a:noFill/>
        </p:spPr>
        <p:txBody>
          <a:bodyPr wrap="none" rtlCol="0">
            <a:spAutoFit/>
          </a:bodyPr>
          <a:lstStyle/>
          <a:p>
            <a:r>
              <a:rPr lang="en-GB" b="1" u="sng" dirty="0" smtClean="0"/>
              <a:t>Migrants</a:t>
            </a:r>
            <a:endParaRPr lang="en-GB" b="1" u="sng" dirty="0"/>
          </a:p>
        </p:txBody>
      </p:sp>
      <p:graphicFrame>
        <p:nvGraphicFramePr>
          <p:cNvPr id="17" name="Table 16"/>
          <p:cNvGraphicFramePr>
            <a:graphicFrameLocks noGrp="1"/>
          </p:cNvGraphicFramePr>
          <p:nvPr/>
        </p:nvGraphicFramePr>
        <p:xfrm>
          <a:off x="4800600" y="1295400"/>
          <a:ext cx="3810000" cy="3627120"/>
        </p:xfrm>
        <a:graphic>
          <a:graphicData uri="http://schemas.openxmlformats.org/drawingml/2006/table">
            <a:tbl>
              <a:tblPr firstRow="1" bandRow="1">
                <a:tableStyleId>{5C22544A-7EE6-4342-B048-85BDC9FD1C3A}</a:tableStyleId>
              </a:tblPr>
              <a:tblGrid>
                <a:gridCol w="1143000"/>
                <a:gridCol w="838200"/>
                <a:gridCol w="838200"/>
                <a:gridCol w="990600"/>
              </a:tblGrid>
              <a:tr h="497811">
                <a:tc>
                  <a:txBody>
                    <a:bodyPr/>
                    <a:lstStyle/>
                    <a:p>
                      <a:r>
                        <a:rPr lang="en-GB" sz="1600" dirty="0" smtClean="0"/>
                        <a:t>Media</a:t>
                      </a:r>
                      <a:endParaRPr lang="en-GB" sz="1600" dirty="0"/>
                    </a:p>
                  </a:txBody>
                  <a:tcPr/>
                </a:tc>
                <a:tc>
                  <a:txBody>
                    <a:bodyPr/>
                    <a:lstStyle/>
                    <a:p>
                      <a:pPr algn="ctr"/>
                      <a:r>
                        <a:rPr lang="en-GB" sz="1600" dirty="0" smtClean="0"/>
                        <a:t>Malaria</a:t>
                      </a:r>
                    </a:p>
                    <a:p>
                      <a:pPr algn="ctr"/>
                      <a:r>
                        <a:rPr lang="en-GB" sz="1600" dirty="0" smtClean="0"/>
                        <a:t>n=352</a:t>
                      </a:r>
                    </a:p>
                    <a:p>
                      <a:pPr algn="ctr"/>
                      <a:r>
                        <a:rPr lang="en-GB" sz="1600" dirty="0" smtClean="0"/>
                        <a:t>(%)</a:t>
                      </a:r>
                      <a:endParaRPr lang="en-GB" sz="1600" dirty="0"/>
                    </a:p>
                  </a:txBody>
                  <a:tcPr/>
                </a:tc>
                <a:tc>
                  <a:txBody>
                    <a:bodyPr/>
                    <a:lstStyle/>
                    <a:p>
                      <a:pPr algn="ctr"/>
                      <a:r>
                        <a:rPr lang="en-GB" sz="1600" dirty="0" smtClean="0"/>
                        <a:t>Dengue</a:t>
                      </a:r>
                    </a:p>
                    <a:p>
                      <a:pPr algn="ctr"/>
                      <a:r>
                        <a:rPr lang="en-GB" sz="1600" dirty="0" smtClean="0"/>
                        <a:t>n=319</a:t>
                      </a:r>
                    </a:p>
                    <a:p>
                      <a:pPr algn="ctr"/>
                      <a:r>
                        <a:rPr lang="en-GB" sz="1600" dirty="0" smtClean="0"/>
                        <a:t>(%)</a:t>
                      </a:r>
                      <a:endParaRPr lang="en-GB" sz="1600" dirty="0"/>
                    </a:p>
                  </a:txBody>
                  <a:tcPr/>
                </a:tc>
                <a:tc>
                  <a:txBody>
                    <a:bodyPr/>
                    <a:lstStyle/>
                    <a:p>
                      <a:pPr algn="ctr"/>
                      <a:r>
                        <a:rPr lang="en-GB" sz="1600" dirty="0" smtClean="0"/>
                        <a:t>H1N5/N1</a:t>
                      </a:r>
                    </a:p>
                    <a:p>
                      <a:pPr algn="ctr"/>
                      <a:r>
                        <a:rPr lang="en-GB" sz="1600" dirty="0" smtClean="0"/>
                        <a:t>n=265</a:t>
                      </a:r>
                    </a:p>
                    <a:p>
                      <a:pPr algn="ctr"/>
                      <a:r>
                        <a:rPr lang="en-GB" sz="1600" dirty="0" smtClean="0"/>
                        <a:t>(%)</a:t>
                      </a:r>
                      <a:endParaRPr lang="en-GB" sz="1600" dirty="0"/>
                    </a:p>
                  </a:txBody>
                  <a:tcPr/>
                </a:tc>
              </a:tr>
              <a:tr h="318774">
                <a:tc>
                  <a:txBody>
                    <a:bodyPr/>
                    <a:lstStyle/>
                    <a:p>
                      <a:r>
                        <a:rPr lang="en-GB" sz="1600" dirty="0" smtClean="0"/>
                        <a:t>TV</a:t>
                      </a:r>
                      <a:endParaRPr lang="en-GB" sz="1600" dirty="0"/>
                    </a:p>
                  </a:txBody>
                  <a:tcPr/>
                </a:tc>
                <a:tc>
                  <a:txBody>
                    <a:bodyPr/>
                    <a:lstStyle/>
                    <a:p>
                      <a:pPr algn="ctr"/>
                      <a:r>
                        <a:rPr lang="en-GB" sz="1600" dirty="0" smtClean="0"/>
                        <a:t>42</a:t>
                      </a:r>
                      <a:endParaRPr lang="en-GB" sz="1600" dirty="0"/>
                    </a:p>
                  </a:txBody>
                  <a:tcPr/>
                </a:tc>
                <a:tc>
                  <a:txBody>
                    <a:bodyPr/>
                    <a:lstStyle/>
                    <a:p>
                      <a:pPr algn="ctr"/>
                      <a:r>
                        <a:rPr lang="en-GB" sz="1600" dirty="0" smtClean="0"/>
                        <a:t>39</a:t>
                      </a:r>
                      <a:endParaRPr lang="en-GB" sz="1600" dirty="0"/>
                    </a:p>
                  </a:txBody>
                  <a:tcPr/>
                </a:tc>
                <a:tc>
                  <a:txBody>
                    <a:bodyPr/>
                    <a:lstStyle/>
                    <a:p>
                      <a:pPr algn="ctr"/>
                      <a:r>
                        <a:rPr lang="en-GB" sz="1600" dirty="0" smtClean="0"/>
                        <a:t>40</a:t>
                      </a:r>
                      <a:endParaRPr lang="en-GB" sz="1600" dirty="0"/>
                    </a:p>
                  </a:txBody>
                  <a:tcPr/>
                </a:tc>
              </a:tr>
              <a:tr h="318774">
                <a:tc>
                  <a:txBody>
                    <a:bodyPr/>
                    <a:lstStyle/>
                    <a:p>
                      <a:r>
                        <a:rPr lang="en-GB" sz="1600" dirty="0" smtClean="0"/>
                        <a:t>HCWs</a:t>
                      </a:r>
                      <a:endParaRPr lang="en-GB" sz="1600" dirty="0"/>
                    </a:p>
                  </a:txBody>
                  <a:tcPr/>
                </a:tc>
                <a:tc>
                  <a:txBody>
                    <a:bodyPr/>
                    <a:lstStyle/>
                    <a:p>
                      <a:pPr algn="ctr"/>
                      <a:r>
                        <a:rPr lang="en-GB" sz="1600" dirty="0" smtClean="0"/>
                        <a:t>49</a:t>
                      </a:r>
                      <a:endParaRPr lang="en-GB" sz="1600" dirty="0"/>
                    </a:p>
                  </a:txBody>
                  <a:tcPr/>
                </a:tc>
                <a:tc>
                  <a:txBody>
                    <a:bodyPr/>
                    <a:lstStyle/>
                    <a:p>
                      <a:pPr algn="ctr"/>
                      <a:r>
                        <a:rPr lang="en-GB" sz="1600" dirty="0" smtClean="0"/>
                        <a:t>50</a:t>
                      </a:r>
                      <a:endParaRPr lang="en-GB" sz="1600" dirty="0"/>
                    </a:p>
                  </a:txBody>
                  <a:tcPr/>
                </a:tc>
                <a:tc>
                  <a:txBody>
                    <a:bodyPr/>
                    <a:lstStyle/>
                    <a:p>
                      <a:pPr algn="ctr"/>
                      <a:r>
                        <a:rPr lang="en-GB" sz="1600" dirty="0" smtClean="0"/>
                        <a:t>55</a:t>
                      </a:r>
                      <a:endParaRPr lang="en-GB" sz="1600" dirty="0"/>
                    </a:p>
                  </a:txBody>
                  <a:tcPr/>
                </a:tc>
              </a:tr>
              <a:tr h="318774">
                <a:tc>
                  <a:txBody>
                    <a:bodyPr/>
                    <a:lstStyle/>
                    <a:p>
                      <a:r>
                        <a:rPr lang="en-GB" sz="1600" dirty="0" smtClean="0"/>
                        <a:t>Newspaper</a:t>
                      </a:r>
                      <a:endParaRPr lang="en-GB" sz="1600" dirty="0"/>
                    </a:p>
                  </a:txBody>
                  <a:tcPr/>
                </a:tc>
                <a:tc>
                  <a:txBody>
                    <a:bodyPr/>
                    <a:lstStyle/>
                    <a:p>
                      <a:pPr algn="ctr"/>
                      <a:r>
                        <a:rPr lang="en-GB" sz="1600" dirty="0" smtClean="0"/>
                        <a:t>2</a:t>
                      </a:r>
                      <a:endParaRPr lang="en-GB" sz="1600" dirty="0"/>
                    </a:p>
                  </a:txBody>
                  <a:tcPr/>
                </a:tc>
                <a:tc>
                  <a:txBody>
                    <a:bodyPr/>
                    <a:lstStyle/>
                    <a:p>
                      <a:pPr algn="ctr"/>
                      <a:r>
                        <a:rPr lang="en-GB" sz="1600" dirty="0" smtClean="0"/>
                        <a:t>3</a:t>
                      </a:r>
                      <a:endParaRPr lang="en-GB" sz="1600" dirty="0"/>
                    </a:p>
                  </a:txBody>
                  <a:tcPr/>
                </a:tc>
                <a:tc>
                  <a:txBody>
                    <a:bodyPr/>
                    <a:lstStyle/>
                    <a:p>
                      <a:pPr algn="ctr"/>
                      <a:r>
                        <a:rPr lang="en-GB" sz="1600" dirty="0" smtClean="0"/>
                        <a:t>2</a:t>
                      </a:r>
                      <a:endParaRPr lang="en-GB" sz="1600" dirty="0"/>
                    </a:p>
                  </a:txBody>
                  <a:tcPr/>
                </a:tc>
              </a:tr>
              <a:tr h="318774">
                <a:tc>
                  <a:txBody>
                    <a:bodyPr/>
                    <a:lstStyle/>
                    <a:p>
                      <a:r>
                        <a:rPr lang="en-GB" sz="1600" dirty="0" smtClean="0"/>
                        <a:t>W-O-M</a:t>
                      </a:r>
                      <a:endParaRPr lang="en-GB" sz="1600" dirty="0"/>
                    </a:p>
                  </a:txBody>
                  <a:tcPr/>
                </a:tc>
                <a:tc>
                  <a:txBody>
                    <a:bodyPr/>
                    <a:lstStyle/>
                    <a:p>
                      <a:pPr algn="ctr"/>
                      <a:r>
                        <a:rPr lang="en-GB" sz="1600" dirty="0" smtClean="0"/>
                        <a:t>58</a:t>
                      </a:r>
                      <a:endParaRPr lang="en-GB" sz="1600" dirty="0"/>
                    </a:p>
                  </a:txBody>
                  <a:tcPr/>
                </a:tc>
                <a:tc>
                  <a:txBody>
                    <a:bodyPr/>
                    <a:lstStyle/>
                    <a:p>
                      <a:pPr algn="ctr"/>
                      <a:r>
                        <a:rPr lang="en-GB" sz="1600" dirty="0" smtClean="0"/>
                        <a:t>57</a:t>
                      </a:r>
                      <a:endParaRPr lang="en-GB" sz="1600" dirty="0"/>
                    </a:p>
                  </a:txBody>
                  <a:tcPr/>
                </a:tc>
                <a:tc>
                  <a:txBody>
                    <a:bodyPr/>
                    <a:lstStyle/>
                    <a:p>
                      <a:pPr algn="ctr"/>
                      <a:r>
                        <a:rPr lang="en-GB" sz="1600" dirty="0" smtClean="0"/>
                        <a:t>56</a:t>
                      </a:r>
                      <a:endParaRPr lang="en-GB" sz="1600" dirty="0"/>
                    </a:p>
                  </a:txBody>
                  <a:tcPr/>
                </a:tc>
              </a:tr>
              <a:tr h="318774">
                <a:tc>
                  <a:txBody>
                    <a:bodyPr/>
                    <a:lstStyle/>
                    <a:p>
                      <a:r>
                        <a:rPr lang="en-GB" sz="1600" dirty="0" smtClean="0"/>
                        <a:t>Radio</a:t>
                      </a:r>
                      <a:endParaRPr lang="en-GB" sz="1600" dirty="0"/>
                    </a:p>
                  </a:txBody>
                  <a:tcPr/>
                </a:tc>
                <a:tc>
                  <a:txBody>
                    <a:bodyPr/>
                    <a:lstStyle/>
                    <a:p>
                      <a:pPr algn="ctr"/>
                      <a:r>
                        <a:rPr lang="en-GB" sz="1600" dirty="0" smtClean="0"/>
                        <a:t>5</a:t>
                      </a:r>
                      <a:endParaRPr lang="en-GB" sz="1600" dirty="0"/>
                    </a:p>
                  </a:txBody>
                  <a:tcPr/>
                </a:tc>
                <a:tc>
                  <a:txBody>
                    <a:bodyPr/>
                    <a:lstStyle/>
                    <a:p>
                      <a:pPr algn="ctr"/>
                      <a:r>
                        <a:rPr lang="en-GB" sz="1600" dirty="0" smtClean="0"/>
                        <a:t>4</a:t>
                      </a:r>
                      <a:endParaRPr lang="en-GB" sz="1600" dirty="0"/>
                    </a:p>
                  </a:txBody>
                  <a:tcPr/>
                </a:tc>
                <a:tc>
                  <a:txBody>
                    <a:bodyPr/>
                    <a:lstStyle/>
                    <a:p>
                      <a:pPr algn="ctr"/>
                      <a:r>
                        <a:rPr lang="en-GB" sz="1600" dirty="0" smtClean="0"/>
                        <a:t>4</a:t>
                      </a:r>
                      <a:endParaRPr lang="en-GB" sz="1600" dirty="0"/>
                    </a:p>
                  </a:txBody>
                  <a:tcPr/>
                </a:tc>
              </a:tr>
              <a:tr h="318774">
                <a:tc>
                  <a:txBody>
                    <a:bodyPr/>
                    <a:lstStyle/>
                    <a:p>
                      <a:r>
                        <a:rPr lang="en-GB" sz="1600" dirty="0" smtClean="0"/>
                        <a:t>Posters</a:t>
                      </a:r>
                      <a:endParaRPr lang="en-GB" sz="1600" dirty="0"/>
                    </a:p>
                  </a:txBody>
                  <a:tcPr/>
                </a:tc>
                <a:tc>
                  <a:txBody>
                    <a:bodyPr/>
                    <a:lstStyle/>
                    <a:p>
                      <a:pPr algn="ctr"/>
                      <a:r>
                        <a:rPr lang="en-GB" sz="1600" dirty="0" smtClean="0"/>
                        <a:t>6</a:t>
                      </a:r>
                      <a:endParaRPr lang="en-GB" sz="1600" dirty="0"/>
                    </a:p>
                  </a:txBody>
                  <a:tcPr/>
                </a:tc>
                <a:tc>
                  <a:txBody>
                    <a:bodyPr/>
                    <a:lstStyle/>
                    <a:p>
                      <a:pPr algn="ctr"/>
                      <a:r>
                        <a:rPr lang="en-GB" sz="1600" dirty="0" smtClean="0"/>
                        <a:t>6</a:t>
                      </a:r>
                      <a:endParaRPr lang="en-GB" sz="1600" dirty="0"/>
                    </a:p>
                  </a:txBody>
                  <a:tcPr/>
                </a:tc>
                <a:tc>
                  <a:txBody>
                    <a:bodyPr/>
                    <a:lstStyle/>
                    <a:p>
                      <a:pPr algn="ctr"/>
                      <a:r>
                        <a:rPr lang="en-GB" sz="1600" dirty="0" smtClean="0"/>
                        <a:t>6</a:t>
                      </a:r>
                      <a:endParaRPr lang="en-GB" sz="1600" dirty="0"/>
                    </a:p>
                  </a:txBody>
                  <a:tcPr/>
                </a:tc>
              </a:tr>
              <a:tr h="318774">
                <a:tc>
                  <a:txBody>
                    <a:bodyPr/>
                    <a:lstStyle/>
                    <a:p>
                      <a:r>
                        <a:rPr lang="en-GB" sz="1600" dirty="0" smtClean="0"/>
                        <a:t>Employer</a:t>
                      </a:r>
                      <a:endParaRPr lang="en-GB" sz="1600" dirty="0"/>
                    </a:p>
                  </a:txBody>
                  <a:tcPr/>
                </a:tc>
                <a:tc>
                  <a:txBody>
                    <a:bodyPr/>
                    <a:lstStyle/>
                    <a:p>
                      <a:pPr algn="ctr"/>
                      <a:r>
                        <a:rPr lang="en-GB" sz="1600" dirty="0" smtClean="0"/>
                        <a:t>10</a:t>
                      </a:r>
                      <a:endParaRPr lang="en-GB" sz="1600" dirty="0"/>
                    </a:p>
                  </a:txBody>
                  <a:tcPr/>
                </a:tc>
                <a:tc>
                  <a:txBody>
                    <a:bodyPr/>
                    <a:lstStyle/>
                    <a:p>
                      <a:pPr algn="ctr"/>
                      <a:r>
                        <a:rPr lang="en-GB" sz="1600" dirty="0" smtClean="0"/>
                        <a:t>10</a:t>
                      </a:r>
                      <a:endParaRPr lang="en-GB" sz="1600" dirty="0"/>
                    </a:p>
                  </a:txBody>
                  <a:tcPr/>
                </a:tc>
                <a:tc>
                  <a:txBody>
                    <a:bodyPr/>
                    <a:lstStyle/>
                    <a:p>
                      <a:pPr algn="ctr"/>
                      <a:r>
                        <a:rPr lang="en-GB" sz="1600" dirty="0" smtClean="0"/>
                        <a:t>15</a:t>
                      </a:r>
                      <a:endParaRPr lang="en-GB" sz="1600" dirty="0"/>
                    </a:p>
                  </a:txBody>
                  <a:tcPr>
                    <a:solidFill>
                      <a:srgbClr val="92D050"/>
                    </a:solidFill>
                  </a:tcPr>
                </a:tc>
              </a:tr>
              <a:tr h="318774">
                <a:tc>
                  <a:txBody>
                    <a:bodyPr/>
                    <a:lstStyle/>
                    <a:p>
                      <a:r>
                        <a:rPr lang="en-GB" sz="1200" b="1" dirty="0" smtClean="0"/>
                        <a:t>Average no. of media sources</a:t>
                      </a:r>
                      <a:endParaRPr lang="en-GB" sz="1200" b="1" dirty="0"/>
                    </a:p>
                  </a:txBody>
                  <a:tcPr/>
                </a:tc>
                <a:tc>
                  <a:txBody>
                    <a:bodyPr/>
                    <a:lstStyle/>
                    <a:p>
                      <a:pPr algn="ctr"/>
                      <a:r>
                        <a:rPr lang="en-GB" sz="1600" b="1" dirty="0" smtClean="0"/>
                        <a:t>1.7</a:t>
                      </a:r>
                      <a:endParaRPr lang="en-GB" sz="1600" b="1" dirty="0"/>
                    </a:p>
                  </a:txBody>
                  <a:tcPr anchor="ctr"/>
                </a:tc>
                <a:tc>
                  <a:txBody>
                    <a:bodyPr/>
                    <a:lstStyle/>
                    <a:p>
                      <a:pPr algn="ctr"/>
                      <a:r>
                        <a:rPr lang="en-GB" sz="1600" b="1" dirty="0" smtClean="0"/>
                        <a:t>1.7</a:t>
                      </a:r>
                      <a:endParaRPr lang="en-GB" sz="1600" b="1" dirty="0"/>
                    </a:p>
                  </a:txBody>
                  <a:tcPr anchor="ctr"/>
                </a:tc>
                <a:tc>
                  <a:txBody>
                    <a:bodyPr/>
                    <a:lstStyle/>
                    <a:p>
                      <a:pPr algn="ctr"/>
                      <a:r>
                        <a:rPr lang="en-GB" sz="1600" b="1" dirty="0" smtClean="0"/>
                        <a:t>1.8</a:t>
                      </a:r>
                      <a:endParaRPr lang="en-GB" sz="1600" b="1" dirty="0"/>
                    </a:p>
                  </a:txBody>
                  <a:tcPr anchor="ctr"/>
                </a:tc>
              </a:tr>
            </a:tbl>
          </a:graphicData>
        </a:graphic>
      </p:graphicFrame>
      <p:sp>
        <p:nvSpPr>
          <p:cNvPr id="18" name="TextBox 17"/>
          <p:cNvSpPr txBox="1"/>
          <p:nvPr/>
        </p:nvSpPr>
        <p:spPr>
          <a:xfrm>
            <a:off x="685800" y="6400800"/>
            <a:ext cx="2071401" cy="261610"/>
          </a:xfrm>
          <a:prstGeom prst="rect">
            <a:avLst/>
          </a:prstGeom>
          <a:noFill/>
        </p:spPr>
        <p:txBody>
          <a:bodyPr wrap="none" rtlCol="0">
            <a:spAutoFit/>
          </a:bodyPr>
          <a:lstStyle/>
          <a:p>
            <a:r>
              <a:rPr lang="en-GB" sz="1100" i="1" dirty="0" smtClean="0"/>
              <a:t>Base: Those aware of the disease</a:t>
            </a:r>
            <a:endParaRPr lang="en-GB" sz="1100" i="1"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3" cstate="print"/>
          <a:srcRect/>
          <a:stretch>
            <a:fillRect/>
          </a:stretch>
        </p:blipFill>
        <p:spPr bwMode="auto">
          <a:xfrm>
            <a:off x="0" y="0"/>
            <a:ext cx="9161463" cy="3446463"/>
          </a:xfrm>
          <a:prstGeom prst="rect">
            <a:avLst/>
          </a:prstGeom>
          <a:noFill/>
          <a:ln w="9525">
            <a:noFill/>
            <a:miter lim="800000"/>
            <a:headEnd/>
            <a:tailEnd/>
          </a:ln>
        </p:spPr>
      </p:pic>
      <p:sp>
        <p:nvSpPr>
          <p:cNvPr id="14339" name="TextBox 2"/>
          <p:cNvSpPr txBox="1">
            <a:spLocks noChangeAspect="1"/>
          </p:cNvSpPr>
          <p:nvPr/>
        </p:nvSpPr>
        <p:spPr bwMode="auto">
          <a:xfrm>
            <a:off x="381000" y="1524000"/>
            <a:ext cx="7910512" cy="5401479"/>
          </a:xfrm>
          <a:prstGeom prst="rect">
            <a:avLst/>
          </a:prstGeom>
          <a:noFill/>
          <a:ln w="9525">
            <a:noFill/>
            <a:miter lim="800000"/>
            <a:headEnd/>
            <a:tailEnd/>
          </a:ln>
        </p:spPr>
        <p:txBody>
          <a:bodyPr>
            <a:spAutoFit/>
          </a:bodyPr>
          <a:lstStyle/>
          <a:p>
            <a:pPr marL="344488" indent="-344488" algn="just">
              <a:spcBef>
                <a:spcPct val="0"/>
              </a:spcBef>
              <a:spcAft>
                <a:spcPct val="25000"/>
              </a:spcAft>
              <a:buFont typeface="Arial" pitchFamily="34" charset="0"/>
              <a:buChar char="•"/>
            </a:pPr>
            <a:r>
              <a:rPr lang="en-US" sz="2000" dirty="0" smtClean="0"/>
              <a:t>Migrants cannot effectively be reached through mainstream media and need to be reached on the ground in the camps.  </a:t>
            </a:r>
          </a:p>
          <a:p>
            <a:pPr marL="344488" indent="-344488" algn="just">
              <a:spcBef>
                <a:spcPct val="0"/>
              </a:spcBef>
              <a:spcAft>
                <a:spcPct val="25000"/>
              </a:spcAft>
              <a:buFont typeface="Arial" pitchFamily="34" charset="0"/>
              <a:buChar char="•"/>
            </a:pPr>
            <a:r>
              <a:rPr lang="en-US" sz="2000" dirty="0" smtClean="0"/>
              <a:t>Potential for a ‘viral campaign’ through human interaction through:   </a:t>
            </a:r>
          </a:p>
          <a:p>
            <a:pPr marL="801688" lvl="1" indent="-344488" algn="just">
              <a:spcBef>
                <a:spcPct val="0"/>
              </a:spcBef>
              <a:spcAft>
                <a:spcPct val="25000"/>
              </a:spcAft>
              <a:buFont typeface="Arial" pitchFamily="34" charset="0"/>
              <a:buChar char="•"/>
            </a:pPr>
            <a:r>
              <a:rPr lang="en-US" sz="2000" b="1" dirty="0" smtClean="0"/>
              <a:t>Employers: </a:t>
            </a:r>
            <a:r>
              <a:rPr lang="en-US" sz="2000" dirty="0" smtClean="0"/>
              <a:t>Have an interest in keeping workers healthy but need education.</a:t>
            </a:r>
          </a:p>
          <a:p>
            <a:pPr marL="801688" lvl="1" indent="-344488" algn="just">
              <a:spcBef>
                <a:spcPct val="0"/>
              </a:spcBef>
              <a:spcAft>
                <a:spcPct val="25000"/>
              </a:spcAft>
              <a:buFont typeface="Arial" pitchFamily="34" charset="0"/>
              <a:buChar char="•"/>
            </a:pPr>
            <a:r>
              <a:rPr lang="en-US" sz="2000" b="1" dirty="0" smtClean="0"/>
              <a:t>Migrant (Burmese and Mon) opinion leaders</a:t>
            </a:r>
            <a:r>
              <a:rPr lang="en-US" sz="2000" dirty="0" smtClean="0"/>
              <a:t>: Most likely registered and have been in Thailand for some time and know many people. Can probably also speak Thai.</a:t>
            </a:r>
          </a:p>
          <a:p>
            <a:pPr marL="801688" lvl="1" indent="-344488" algn="just">
              <a:spcBef>
                <a:spcPct val="0"/>
              </a:spcBef>
              <a:spcAft>
                <a:spcPct val="25000"/>
              </a:spcAft>
              <a:buFont typeface="Arial" pitchFamily="34" charset="0"/>
              <a:buChar char="•"/>
            </a:pPr>
            <a:r>
              <a:rPr lang="en-US" sz="2000" b="1" dirty="0" smtClean="0"/>
              <a:t>Health Care Workers:</a:t>
            </a:r>
            <a:r>
              <a:rPr lang="en-US" sz="2000" dirty="0" smtClean="0"/>
              <a:t> Already on the ground but may need communication materials and capacity development for more effective communication.</a:t>
            </a:r>
          </a:p>
          <a:p>
            <a:pPr marL="344488" indent="-344488" algn="just">
              <a:spcBef>
                <a:spcPct val="0"/>
              </a:spcBef>
              <a:spcAft>
                <a:spcPct val="25000"/>
              </a:spcAft>
              <a:buFont typeface="Arial" pitchFamily="34" charset="0"/>
              <a:buChar char="•"/>
            </a:pPr>
            <a:r>
              <a:rPr lang="en-US" sz="2000" dirty="0" smtClean="0"/>
              <a:t>Many migrants have a working mobile phone and nearly all use DTAC. There is strong potential to develop a Mobile Phone Panel with selected migrants in each camp to both disseminate information as well as regularly collect data to monitor camp conditions in relation to ILIs.</a:t>
            </a:r>
          </a:p>
        </p:txBody>
      </p:sp>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Communication Strategies:</a:t>
            </a:r>
            <a:br>
              <a:rPr lang="en-US" sz="2800" b="1" dirty="0" smtClean="0">
                <a:solidFill>
                  <a:schemeClr val="bg1"/>
                </a:solidFill>
                <a:latin typeface="Arial Bold" charset="0"/>
                <a:cs typeface="Arial Bold" charset="0"/>
              </a:rPr>
            </a:br>
            <a:r>
              <a:rPr lang="en-US" sz="2800" b="1" dirty="0" smtClean="0">
                <a:solidFill>
                  <a:schemeClr val="bg1"/>
                </a:solidFill>
                <a:latin typeface="Arial Bold" charset="0"/>
                <a:cs typeface="Arial Bold" charset="0"/>
              </a:rPr>
              <a:t>Channels for Migrants</a:t>
            </a:r>
            <a:endParaRPr lang="en-US" sz="2800" b="1" dirty="0">
              <a:solidFill>
                <a:schemeClr val="bg1"/>
              </a:solidFill>
              <a:latin typeface="Arial Bold" charset="0"/>
              <a:cs typeface="Arial Bold"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3" cstate="print"/>
          <a:srcRect/>
          <a:stretch>
            <a:fillRect/>
          </a:stretch>
        </p:blipFill>
        <p:spPr bwMode="auto">
          <a:xfrm>
            <a:off x="0" y="0"/>
            <a:ext cx="9161463" cy="3446463"/>
          </a:xfrm>
          <a:prstGeom prst="rect">
            <a:avLst/>
          </a:prstGeom>
          <a:noFill/>
          <a:ln w="9525">
            <a:noFill/>
            <a:miter lim="800000"/>
            <a:headEnd/>
            <a:tailEnd/>
          </a:ln>
        </p:spPr>
      </p:pic>
      <p:sp>
        <p:nvSpPr>
          <p:cNvPr id="14339" name="TextBox 2"/>
          <p:cNvSpPr txBox="1">
            <a:spLocks noChangeAspect="1"/>
          </p:cNvSpPr>
          <p:nvPr/>
        </p:nvSpPr>
        <p:spPr bwMode="auto">
          <a:xfrm>
            <a:off x="609600" y="1524000"/>
            <a:ext cx="7910512" cy="4616648"/>
          </a:xfrm>
          <a:prstGeom prst="rect">
            <a:avLst/>
          </a:prstGeom>
          <a:noFill/>
          <a:ln w="9525">
            <a:noFill/>
            <a:miter lim="800000"/>
            <a:headEnd/>
            <a:tailEnd/>
          </a:ln>
        </p:spPr>
        <p:txBody>
          <a:bodyPr>
            <a:spAutoFit/>
          </a:bodyPr>
          <a:lstStyle/>
          <a:p>
            <a:pPr marL="344488" indent="-344488" algn="just">
              <a:spcBef>
                <a:spcPct val="0"/>
              </a:spcBef>
              <a:spcAft>
                <a:spcPct val="25000"/>
              </a:spcAft>
            </a:pPr>
            <a:r>
              <a:rPr lang="en-US" sz="2400" b="1" dirty="0" smtClean="0"/>
              <a:t>Initially -  secondary research conducted on migrants, health issues and communication</a:t>
            </a:r>
          </a:p>
          <a:p>
            <a:pPr marL="801688" lvl="1" indent="-344488" algn="just">
              <a:spcBef>
                <a:spcPct val="0"/>
              </a:spcBef>
              <a:spcAft>
                <a:spcPct val="25000"/>
              </a:spcAft>
              <a:buFont typeface="Arial" pitchFamily="34" charset="0"/>
              <a:buChar char="•"/>
            </a:pPr>
            <a:r>
              <a:rPr lang="en-US" sz="2400" dirty="0" smtClean="0"/>
              <a:t>Barriers to healthcare due to work location, non-registration/lack of legal access.</a:t>
            </a:r>
          </a:p>
          <a:p>
            <a:pPr marL="801688" lvl="1" indent="-344488" algn="just">
              <a:spcBef>
                <a:spcPct val="0"/>
              </a:spcBef>
              <a:spcAft>
                <a:spcPct val="25000"/>
              </a:spcAft>
              <a:buFont typeface="Arial" pitchFamily="34" charset="0"/>
              <a:buChar char="•"/>
            </a:pPr>
            <a:r>
              <a:rPr lang="en-US" sz="2400" dirty="0" smtClean="0"/>
              <a:t>Language barriers, difficulty communicating with healthcare staff. </a:t>
            </a:r>
          </a:p>
          <a:p>
            <a:pPr marL="801688" lvl="1" indent="-344488" algn="just">
              <a:spcBef>
                <a:spcPct val="0"/>
              </a:spcBef>
              <a:spcAft>
                <a:spcPct val="25000"/>
              </a:spcAft>
              <a:buFont typeface="Arial" pitchFamily="34" charset="0"/>
              <a:buChar char="•"/>
            </a:pPr>
            <a:r>
              <a:rPr lang="en-US" sz="2400" dirty="0" smtClean="0"/>
              <a:t>Place more trust in health-related information from relatives and friends vs. formal health institutions</a:t>
            </a:r>
          </a:p>
          <a:p>
            <a:pPr marL="344488" indent="-344488" algn="just">
              <a:spcBef>
                <a:spcPct val="0"/>
              </a:spcBef>
              <a:spcAft>
                <a:spcPct val="25000"/>
              </a:spcAft>
            </a:pPr>
            <a:endParaRPr lang="en-US" sz="2400" b="1" dirty="0" smtClean="0"/>
          </a:p>
          <a:p>
            <a:pPr marL="344488" indent="-344488" algn="just">
              <a:spcBef>
                <a:spcPct val="0"/>
              </a:spcBef>
              <a:spcAft>
                <a:spcPct val="25000"/>
              </a:spcAft>
            </a:pPr>
            <a:r>
              <a:rPr lang="en-US" sz="2400" b="1" dirty="0" smtClean="0"/>
              <a:t>We found communication strategies aimed at migrants need to be different compared to the local community. </a:t>
            </a:r>
          </a:p>
        </p:txBody>
      </p:sp>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Desk Research</a:t>
            </a:r>
            <a:endParaRPr lang="en-US" sz="2800" b="1" dirty="0">
              <a:solidFill>
                <a:schemeClr val="bg1"/>
              </a:solidFill>
              <a:latin typeface="Arial Bold" charset="0"/>
              <a:cs typeface="Arial Bold"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3" cstate="print"/>
          <a:srcRect/>
          <a:stretch>
            <a:fillRect/>
          </a:stretch>
        </p:blipFill>
        <p:spPr bwMode="auto">
          <a:xfrm>
            <a:off x="0" y="0"/>
            <a:ext cx="9161463" cy="3446463"/>
          </a:xfrm>
          <a:prstGeom prst="rect">
            <a:avLst/>
          </a:prstGeom>
          <a:noFill/>
          <a:ln w="9525">
            <a:noFill/>
            <a:miter lim="800000"/>
            <a:headEnd/>
            <a:tailEnd/>
          </a:ln>
        </p:spPr>
      </p:pic>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Communication Strategies:</a:t>
            </a:r>
            <a:br>
              <a:rPr lang="en-US" sz="2800" b="1" dirty="0" smtClean="0">
                <a:solidFill>
                  <a:schemeClr val="bg1"/>
                </a:solidFill>
                <a:latin typeface="Arial Bold" charset="0"/>
                <a:cs typeface="Arial Bold" charset="0"/>
              </a:rPr>
            </a:br>
            <a:r>
              <a:rPr lang="en-US" sz="2800" b="1" dirty="0" smtClean="0">
                <a:solidFill>
                  <a:schemeClr val="bg1"/>
                </a:solidFill>
                <a:latin typeface="Arial Bold" charset="0"/>
                <a:cs typeface="Arial Bold" charset="0"/>
              </a:rPr>
              <a:t>Messages for Migrants</a:t>
            </a:r>
            <a:endParaRPr lang="en-US" sz="2800" b="1" dirty="0">
              <a:solidFill>
                <a:schemeClr val="bg1"/>
              </a:solidFill>
              <a:latin typeface="Arial Bold" charset="0"/>
              <a:cs typeface="Arial Bold" charset="0"/>
            </a:endParaRPr>
          </a:p>
        </p:txBody>
      </p:sp>
      <p:sp>
        <p:nvSpPr>
          <p:cNvPr id="5" name="Rectangle 4"/>
          <p:cNvSpPr/>
          <p:nvPr/>
        </p:nvSpPr>
        <p:spPr>
          <a:xfrm>
            <a:off x="457200" y="1447800"/>
            <a:ext cx="8001000" cy="5016758"/>
          </a:xfrm>
          <a:prstGeom prst="rect">
            <a:avLst/>
          </a:prstGeom>
        </p:spPr>
        <p:txBody>
          <a:bodyPr wrap="square">
            <a:spAutoFit/>
          </a:bodyPr>
          <a:lstStyle/>
          <a:p>
            <a:pPr marL="344488" indent="-344488" algn="just">
              <a:spcBef>
                <a:spcPct val="0"/>
              </a:spcBef>
              <a:spcAft>
                <a:spcPct val="25000"/>
              </a:spcAft>
            </a:pPr>
            <a:r>
              <a:rPr lang="en-US" sz="2000" b="1" dirty="0" smtClean="0"/>
              <a:t>Dengue</a:t>
            </a:r>
          </a:p>
          <a:p>
            <a:pPr marL="344488" indent="-344488" algn="just">
              <a:spcBef>
                <a:spcPct val="0"/>
              </a:spcBef>
              <a:spcAft>
                <a:spcPct val="25000"/>
              </a:spcAft>
              <a:buFont typeface="Arial" pitchFamily="34" charset="0"/>
              <a:buChar char="•"/>
            </a:pPr>
            <a:r>
              <a:rPr lang="en-US" sz="2000" dirty="0" smtClean="0"/>
              <a:t>Reduce favorable conditions for vectors (e.g., get rid of containers that can collect water).  </a:t>
            </a:r>
          </a:p>
          <a:p>
            <a:pPr marL="344488" indent="-344488" algn="just">
              <a:spcBef>
                <a:spcPct val="0"/>
              </a:spcBef>
              <a:spcAft>
                <a:spcPct val="25000"/>
              </a:spcAft>
              <a:buFont typeface="Arial" pitchFamily="34" charset="0"/>
              <a:buChar char="•"/>
            </a:pPr>
            <a:r>
              <a:rPr lang="en-US" sz="2000" dirty="0" smtClean="0"/>
              <a:t>Combine with a  campaign for a monthly camp clean up day or drive to recycle empty plastic containers.</a:t>
            </a:r>
          </a:p>
          <a:p>
            <a:pPr marL="344488" indent="-344488" algn="just">
              <a:spcBef>
                <a:spcPct val="0"/>
              </a:spcBef>
              <a:spcAft>
                <a:spcPct val="25000"/>
              </a:spcAft>
            </a:pPr>
            <a:r>
              <a:rPr lang="en-US" sz="2000" b="1" dirty="0" smtClean="0"/>
              <a:t>Malaria/Dengue</a:t>
            </a:r>
          </a:p>
          <a:p>
            <a:pPr marL="344488" indent="-344488" algn="just">
              <a:spcBef>
                <a:spcPct val="0"/>
              </a:spcBef>
              <a:spcAft>
                <a:spcPct val="25000"/>
              </a:spcAft>
              <a:buFont typeface="Arial" pitchFamily="34" charset="0"/>
              <a:buChar char="•"/>
            </a:pPr>
            <a:r>
              <a:rPr lang="en-US" sz="2000" dirty="0" smtClean="0"/>
              <a:t>Distribute nets to unregistered migrants, along with messages on risks of malaria and night time mosquitoes. </a:t>
            </a:r>
          </a:p>
          <a:p>
            <a:pPr marL="344488" indent="-344488" algn="just">
              <a:spcBef>
                <a:spcPct val="0"/>
              </a:spcBef>
              <a:spcAft>
                <a:spcPct val="25000"/>
              </a:spcAft>
              <a:buFont typeface="Arial" pitchFamily="34" charset="0"/>
              <a:buChar char="•"/>
            </a:pPr>
            <a:r>
              <a:rPr lang="en-US" sz="2000" dirty="0" smtClean="0"/>
              <a:t>Seek care immediately for ILI symptoms, especially when returning from Burma.</a:t>
            </a:r>
          </a:p>
          <a:p>
            <a:pPr marL="344488" indent="-344488" algn="just">
              <a:spcBef>
                <a:spcPct val="0"/>
              </a:spcBef>
              <a:spcAft>
                <a:spcPct val="25000"/>
              </a:spcAft>
              <a:buFont typeface="Arial" pitchFamily="34" charset="0"/>
              <a:buChar char="•"/>
            </a:pPr>
            <a:r>
              <a:rPr lang="en-US" sz="2000" dirty="0" smtClean="0"/>
              <a:t>Remind to use lotions, sprays and coils when working on the plantation.</a:t>
            </a:r>
          </a:p>
          <a:p>
            <a:pPr marL="344488" indent="-344488" algn="just">
              <a:spcBef>
                <a:spcPct val="0"/>
              </a:spcBef>
              <a:spcAft>
                <a:spcPct val="25000"/>
              </a:spcAft>
            </a:pPr>
            <a:r>
              <a:rPr lang="en-US" sz="2000" b="1" dirty="0" smtClean="0"/>
              <a:t>Influenza</a:t>
            </a:r>
          </a:p>
          <a:p>
            <a:pPr marL="344488" indent="-344488" algn="just">
              <a:spcBef>
                <a:spcPct val="0"/>
              </a:spcBef>
              <a:spcAft>
                <a:spcPct val="25000"/>
              </a:spcAft>
              <a:buFont typeface="Arial" pitchFamily="34" charset="0"/>
              <a:buChar char="•"/>
            </a:pPr>
            <a:r>
              <a:rPr lang="en-US" sz="2000" dirty="0" smtClean="0"/>
              <a:t>General education is needed, especially pandemic influenza, because one third is completely unaware.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2" cstate="print"/>
          <a:srcRect/>
          <a:stretch>
            <a:fillRect/>
          </a:stretch>
        </p:blipFill>
        <p:spPr bwMode="auto">
          <a:xfrm>
            <a:off x="-17463" y="0"/>
            <a:ext cx="9161463" cy="3446463"/>
          </a:xfrm>
          <a:prstGeom prst="rect">
            <a:avLst/>
          </a:prstGeom>
          <a:noFill/>
          <a:ln w="9525">
            <a:noFill/>
            <a:miter lim="800000"/>
            <a:headEnd/>
            <a:tailEnd/>
          </a:ln>
        </p:spPr>
      </p:pic>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Communication Strategies:</a:t>
            </a:r>
            <a:br>
              <a:rPr lang="en-US" sz="2800" b="1" dirty="0" smtClean="0">
                <a:solidFill>
                  <a:schemeClr val="bg1"/>
                </a:solidFill>
                <a:latin typeface="Arial Bold" charset="0"/>
                <a:cs typeface="Arial Bold" charset="0"/>
              </a:rPr>
            </a:br>
            <a:r>
              <a:rPr lang="en-US" sz="2800" b="1" dirty="0" smtClean="0">
                <a:solidFill>
                  <a:schemeClr val="bg1"/>
                </a:solidFill>
                <a:latin typeface="Arial Bold" charset="0"/>
                <a:cs typeface="Arial Bold" charset="0"/>
              </a:rPr>
              <a:t>Materials for Migrants</a:t>
            </a:r>
            <a:endParaRPr lang="en-US" sz="2800" b="1" dirty="0">
              <a:solidFill>
                <a:schemeClr val="bg1"/>
              </a:solidFill>
              <a:latin typeface="Arial Bold" charset="0"/>
              <a:cs typeface="Arial Bold" charset="0"/>
            </a:endParaRPr>
          </a:p>
        </p:txBody>
      </p:sp>
      <p:pic>
        <p:nvPicPr>
          <p:cNvPr id="1026" name="Picture 2"/>
          <p:cNvPicPr>
            <a:picLocks noChangeAspect="1" noChangeArrowheads="1"/>
          </p:cNvPicPr>
          <p:nvPr/>
        </p:nvPicPr>
        <p:blipFill>
          <a:blip r:embed="rId3" cstate="print"/>
          <a:srcRect/>
          <a:stretch>
            <a:fillRect/>
          </a:stretch>
        </p:blipFill>
        <p:spPr bwMode="auto">
          <a:xfrm>
            <a:off x="228600" y="2209800"/>
            <a:ext cx="2644523" cy="37338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2819400" y="1371600"/>
            <a:ext cx="2065094" cy="2924175"/>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4800600" y="2895600"/>
            <a:ext cx="2371725" cy="3344810"/>
          </a:xfrm>
          <a:prstGeom prst="rect">
            <a:avLst/>
          </a:prstGeom>
          <a:noFill/>
          <a:ln w="9525">
            <a:noFill/>
            <a:miter lim="800000"/>
            <a:headEnd/>
            <a:tailEnd/>
          </a:ln>
        </p:spPr>
      </p:pic>
      <p:pic>
        <p:nvPicPr>
          <p:cNvPr id="8" name="Picture 7"/>
          <p:cNvPicPr/>
          <p:nvPr/>
        </p:nvPicPr>
        <p:blipFill>
          <a:blip r:embed="rId6" cstate="print"/>
          <a:srcRect/>
          <a:stretch>
            <a:fillRect/>
          </a:stretch>
        </p:blipFill>
        <p:spPr bwMode="auto">
          <a:xfrm>
            <a:off x="6781800" y="533400"/>
            <a:ext cx="2057400" cy="31242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3" cstate="print"/>
          <a:srcRect/>
          <a:stretch>
            <a:fillRect/>
          </a:stretch>
        </p:blipFill>
        <p:spPr bwMode="auto">
          <a:xfrm>
            <a:off x="0" y="0"/>
            <a:ext cx="9161463" cy="3446463"/>
          </a:xfrm>
          <a:prstGeom prst="rect">
            <a:avLst/>
          </a:prstGeom>
          <a:noFill/>
          <a:ln w="9525">
            <a:noFill/>
            <a:miter lim="800000"/>
            <a:headEnd/>
            <a:tailEnd/>
          </a:ln>
        </p:spPr>
      </p:pic>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Communication Strategies:</a:t>
            </a:r>
            <a:br>
              <a:rPr lang="en-US" sz="2800" b="1" dirty="0" smtClean="0">
                <a:solidFill>
                  <a:schemeClr val="bg1"/>
                </a:solidFill>
                <a:latin typeface="Arial Bold" charset="0"/>
                <a:cs typeface="Arial Bold" charset="0"/>
              </a:rPr>
            </a:br>
            <a:r>
              <a:rPr lang="en-US" sz="2800" b="1" dirty="0" smtClean="0">
                <a:solidFill>
                  <a:schemeClr val="bg1"/>
                </a:solidFill>
                <a:latin typeface="Arial Bold" charset="0"/>
                <a:cs typeface="Arial Bold" charset="0"/>
              </a:rPr>
              <a:t>Messages for Thai Community</a:t>
            </a:r>
            <a:endParaRPr lang="en-US" sz="2800" b="1" dirty="0">
              <a:solidFill>
                <a:schemeClr val="bg1"/>
              </a:solidFill>
              <a:latin typeface="Arial Bold" charset="0"/>
              <a:cs typeface="Arial Bold" charset="0"/>
            </a:endParaRPr>
          </a:p>
        </p:txBody>
      </p:sp>
      <p:sp>
        <p:nvSpPr>
          <p:cNvPr id="5" name="Rectangle 4"/>
          <p:cNvSpPr/>
          <p:nvPr/>
        </p:nvSpPr>
        <p:spPr>
          <a:xfrm>
            <a:off x="457200" y="2057400"/>
            <a:ext cx="7620000" cy="2769989"/>
          </a:xfrm>
          <a:prstGeom prst="rect">
            <a:avLst/>
          </a:prstGeom>
        </p:spPr>
        <p:txBody>
          <a:bodyPr wrap="square">
            <a:spAutoFit/>
          </a:bodyPr>
          <a:lstStyle/>
          <a:p>
            <a:pPr marL="344488" indent="-344488" algn="just">
              <a:spcBef>
                <a:spcPct val="0"/>
              </a:spcBef>
              <a:spcAft>
                <a:spcPct val="25000"/>
              </a:spcAft>
            </a:pPr>
            <a:r>
              <a:rPr lang="en-US" sz="2400" b="1" dirty="0" smtClean="0"/>
              <a:t>Malaria</a:t>
            </a:r>
          </a:p>
          <a:p>
            <a:pPr marL="344488" indent="-344488" algn="just">
              <a:spcBef>
                <a:spcPct val="0"/>
              </a:spcBef>
              <a:spcAft>
                <a:spcPct val="25000"/>
              </a:spcAft>
              <a:buFont typeface="Arial" pitchFamily="34" charset="0"/>
              <a:buChar char="•"/>
            </a:pPr>
            <a:r>
              <a:rPr lang="en-US" sz="2400" dirty="0" smtClean="0"/>
              <a:t>Use window screens, nets and repellant.</a:t>
            </a:r>
          </a:p>
          <a:p>
            <a:pPr marL="344488" indent="-344488" algn="just">
              <a:spcBef>
                <a:spcPct val="0"/>
              </a:spcBef>
              <a:spcAft>
                <a:spcPct val="25000"/>
              </a:spcAft>
              <a:buFont typeface="Arial" pitchFamily="34" charset="0"/>
              <a:buChar char="•"/>
            </a:pPr>
            <a:r>
              <a:rPr lang="en-US" sz="2400" dirty="0" smtClean="0"/>
              <a:t>Seek treatment promptly</a:t>
            </a:r>
          </a:p>
          <a:p>
            <a:pPr marL="344488" indent="-344488" algn="just">
              <a:spcBef>
                <a:spcPct val="0"/>
              </a:spcBef>
              <a:spcAft>
                <a:spcPct val="25000"/>
              </a:spcAft>
            </a:pPr>
            <a:endParaRPr lang="en-US" sz="2400" dirty="0" smtClean="0"/>
          </a:p>
          <a:p>
            <a:pPr marL="344488" indent="-344488" algn="just">
              <a:spcBef>
                <a:spcPct val="0"/>
              </a:spcBef>
              <a:spcAft>
                <a:spcPct val="25000"/>
              </a:spcAft>
            </a:pPr>
            <a:r>
              <a:rPr lang="en-US" sz="2400" b="1" dirty="0" smtClean="0"/>
              <a:t>Dengue</a:t>
            </a:r>
          </a:p>
          <a:p>
            <a:pPr marL="344488" indent="-344488" algn="just">
              <a:spcBef>
                <a:spcPct val="0"/>
              </a:spcBef>
              <a:spcAft>
                <a:spcPct val="25000"/>
              </a:spcAft>
              <a:buFont typeface="Arial" pitchFamily="34" charset="0"/>
              <a:buChar char="•"/>
            </a:pPr>
            <a:r>
              <a:rPr lang="en-US" sz="2400" dirty="0" smtClean="0"/>
              <a:t>Empty and clean containers filled with water.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2" cstate="print"/>
          <a:srcRect/>
          <a:stretch>
            <a:fillRect/>
          </a:stretch>
        </p:blipFill>
        <p:spPr bwMode="auto">
          <a:xfrm>
            <a:off x="0" y="0"/>
            <a:ext cx="9161463" cy="3446463"/>
          </a:xfrm>
          <a:prstGeom prst="rect">
            <a:avLst/>
          </a:prstGeom>
          <a:noFill/>
          <a:ln w="9525">
            <a:noFill/>
            <a:miter lim="800000"/>
            <a:headEnd/>
            <a:tailEnd/>
          </a:ln>
        </p:spPr>
      </p:pic>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Lessons Learned</a:t>
            </a:r>
            <a:endParaRPr lang="en-US" sz="2800" b="1" dirty="0">
              <a:solidFill>
                <a:schemeClr val="bg1"/>
              </a:solidFill>
              <a:latin typeface="Arial Bold" charset="0"/>
              <a:cs typeface="Arial Bold" charset="0"/>
            </a:endParaRPr>
          </a:p>
        </p:txBody>
      </p:sp>
      <p:sp>
        <p:nvSpPr>
          <p:cNvPr id="5" name="Rectangle 4"/>
          <p:cNvSpPr/>
          <p:nvPr/>
        </p:nvSpPr>
        <p:spPr>
          <a:xfrm>
            <a:off x="381000" y="1410355"/>
            <a:ext cx="8001000" cy="5447645"/>
          </a:xfrm>
          <a:prstGeom prst="rect">
            <a:avLst/>
          </a:prstGeom>
        </p:spPr>
        <p:txBody>
          <a:bodyPr wrap="square">
            <a:spAutoFit/>
          </a:bodyPr>
          <a:lstStyle/>
          <a:p>
            <a:pPr marL="344488" indent="-344488">
              <a:spcBef>
                <a:spcPct val="0"/>
              </a:spcBef>
              <a:spcAft>
                <a:spcPct val="25000"/>
              </a:spcAft>
              <a:buFont typeface="Arial" pitchFamily="34" charset="0"/>
              <a:buChar char="•"/>
            </a:pPr>
            <a:r>
              <a:rPr lang="en-US" sz="2000" dirty="0" smtClean="0"/>
              <a:t>Insightful information was gleaned from organizations with direct experience on the ground in </a:t>
            </a:r>
            <a:r>
              <a:rPr lang="en-US" sz="2000" dirty="0" err="1" smtClean="0"/>
              <a:t>Phuket</a:t>
            </a:r>
            <a:r>
              <a:rPr lang="en-US" sz="2000" dirty="0" smtClean="0"/>
              <a:t>, and supervisors’ general observations in/around camps provided valuable context/insight.</a:t>
            </a:r>
          </a:p>
          <a:p>
            <a:pPr marL="344488" indent="-344488">
              <a:spcBef>
                <a:spcPct val="0"/>
              </a:spcBef>
              <a:spcAft>
                <a:spcPct val="25000"/>
              </a:spcAft>
              <a:buFont typeface="Arial" pitchFamily="34" charset="0"/>
              <a:buChar char="•"/>
            </a:pPr>
            <a:r>
              <a:rPr lang="en-US" sz="2000" dirty="0" smtClean="0"/>
              <a:t>Registration for Burmese and Mon nationals is an issue – for medical care, work permits, etc.  </a:t>
            </a:r>
          </a:p>
          <a:p>
            <a:pPr marL="344488" indent="-344488">
              <a:spcBef>
                <a:spcPct val="0"/>
              </a:spcBef>
              <a:spcAft>
                <a:spcPct val="25000"/>
              </a:spcAft>
              <a:buFont typeface="Arial" pitchFamily="34" charset="0"/>
              <a:buChar char="•"/>
            </a:pPr>
            <a:r>
              <a:rPr lang="en-US" sz="2000" dirty="0" smtClean="0"/>
              <a:t>Was effective to ask about possession of health care cards (not legal status) at end of interview.</a:t>
            </a:r>
          </a:p>
          <a:p>
            <a:pPr marL="344488" indent="-344488">
              <a:spcBef>
                <a:spcPct val="0"/>
              </a:spcBef>
              <a:spcAft>
                <a:spcPct val="25000"/>
              </a:spcAft>
              <a:buFont typeface="Arial" pitchFamily="34" charset="0"/>
              <a:buChar char="•"/>
            </a:pPr>
            <a:r>
              <a:rPr lang="en-US" sz="2000" dirty="0" smtClean="0"/>
              <a:t>Difficult to develop representative sampling plan because no official record of migrants, but sampling across different types of camps based on industry and malaria transmission risk was sound and could be replicated. </a:t>
            </a:r>
          </a:p>
          <a:p>
            <a:pPr marL="344488" indent="-344488">
              <a:spcBef>
                <a:spcPct val="0"/>
              </a:spcBef>
              <a:spcAft>
                <a:spcPct val="25000"/>
              </a:spcAft>
              <a:buFont typeface="Arial" pitchFamily="34" charset="0"/>
              <a:buChar char="•"/>
            </a:pPr>
            <a:r>
              <a:rPr lang="en-US" sz="2000" dirty="0" smtClean="0"/>
              <a:t>Use of show card pictures (as opposed to reading questions aloud) worked well, especially with the migrant respondents. </a:t>
            </a:r>
          </a:p>
          <a:p>
            <a:pPr marL="344488" indent="-344488">
              <a:spcBef>
                <a:spcPct val="0"/>
              </a:spcBef>
              <a:spcAft>
                <a:spcPct val="25000"/>
              </a:spcAft>
              <a:buFont typeface="Arial" pitchFamily="34" charset="0"/>
              <a:buChar char="•"/>
            </a:pPr>
            <a:r>
              <a:rPr lang="en-US" sz="2000" dirty="0" smtClean="0"/>
              <a:t>There is no electronic font for Mon, so Burmese questionnaires were used by interviewers who spoke both Burmese and Mon. </a:t>
            </a:r>
          </a:p>
          <a:p>
            <a:pPr marL="344488" indent="-344488" algn="just">
              <a:spcBef>
                <a:spcPct val="0"/>
              </a:spcBef>
              <a:spcAft>
                <a:spcPct val="25000"/>
              </a:spcAft>
              <a:buFont typeface="Arial" pitchFamily="34" charset="0"/>
              <a:buChar char="•"/>
            </a:pPr>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3" cstate="print"/>
          <a:srcRect/>
          <a:stretch>
            <a:fillRect/>
          </a:stretch>
        </p:blipFill>
        <p:spPr bwMode="auto">
          <a:xfrm>
            <a:off x="0" y="0"/>
            <a:ext cx="9161463" cy="3446463"/>
          </a:xfrm>
          <a:prstGeom prst="rect">
            <a:avLst/>
          </a:prstGeom>
          <a:noFill/>
          <a:ln w="9525">
            <a:noFill/>
            <a:miter lim="800000"/>
            <a:headEnd/>
            <a:tailEnd/>
          </a:ln>
        </p:spPr>
      </p:pic>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Communication Follow-Up </a:t>
            </a:r>
            <a:endParaRPr lang="en-US" sz="2800" b="1" dirty="0">
              <a:solidFill>
                <a:schemeClr val="bg1"/>
              </a:solidFill>
              <a:latin typeface="Arial Bold" charset="0"/>
              <a:cs typeface="Arial Bold" charset="0"/>
            </a:endParaRPr>
          </a:p>
        </p:txBody>
      </p:sp>
      <p:sp>
        <p:nvSpPr>
          <p:cNvPr id="5" name="Rectangle 4"/>
          <p:cNvSpPr/>
          <p:nvPr/>
        </p:nvSpPr>
        <p:spPr>
          <a:xfrm>
            <a:off x="533400" y="1600200"/>
            <a:ext cx="7620000" cy="5262979"/>
          </a:xfrm>
          <a:prstGeom prst="rect">
            <a:avLst/>
          </a:prstGeom>
        </p:spPr>
        <p:txBody>
          <a:bodyPr wrap="square">
            <a:spAutoFit/>
          </a:bodyPr>
          <a:lstStyle/>
          <a:p>
            <a:r>
              <a:rPr lang="en-US" sz="2400" b="1" dirty="0" smtClean="0"/>
              <a:t>Job aids and associated activities have strengthened the role of the </a:t>
            </a:r>
            <a:r>
              <a:rPr lang="en-US" sz="2400" b="1" dirty="0" err="1" smtClean="0"/>
              <a:t>Phuket</a:t>
            </a:r>
            <a:r>
              <a:rPr lang="en-US" sz="2400" b="1" dirty="0" smtClean="0"/>
              <a:t> Malaria Unit.  </a:t>
            </a:r>
          </a:p>
          <a:p>
            <a:pPr lvl="1">
              <a:buFont typeface="Arial" pitchFamily="34" charset="0"/>
              <a:buChar char="•"/>
            </a:pPr>
            <a:r>
              <a:rPr lang="en-US" sz="2400" dirty="0" smtClean="0"/>
              <a:t>Migrants have come to trust the Malaria Unit.</a:t>
            </a:r>
          </a:p>
          <a:p>
            <a:pPr lvl="1">
              <a:buFont typeface="Arial" pitchFamily="34" charset="0"/>
              <a:buChar char="•"/>
            </a:pPr>
            <a:r>
              <a:rPr lang="en-US" sz="2400" dirty="0" smtClean="0"/>
              <a:t>Malaria Unit logo placed on shirts/jackets and depicted in the materials; materials specifically say that HCWs, migrant volunteers  and malaria unit are people they can contact (and trust) to get more information. </a:t>
            </a:r>
          </a:p>
          <a:p>
            <a:pPr lvl="1">
              <a:buFont typeface="Arial" pitchFamily="34" charset="0"/>
              <a:buChar char="•"/>
            </a:pPr>
            <a:r>
              <a:rPr lang="en-US" sz="2400" dirty="0" smtClean="0"/>
              <a:t>Raises esteem of workers and strengthens credibility.  </a:t>
            </a:r>
          </a:p>
          <a:p>
            <a:r>
              <a:rPr lang="en-US" sz="2400" b="1" dirty="0" smtClean="0"/>
              <a:t>Designed low-lit materials because about half of migrants/volunteers are illiterate in Thai and Burmese</a:t>
            </a:r>
            <a:r>
              <a:rPr lang="en-US" sz="2400" dirty="0" smtClean="0"/>
              <a:t>. </a:t>
            </a:r>
          </a:p>
          <a:p>
            <a:pPr lvl="1">
              <a:buFont typeface="Arial" pitchFamily="34" charset="0"/>
              <a:buChar char="•"/>
            </a:pPr>
            <a:r>
              <a:rPr lang="en-US" sz="2400" dirty="0" smtClean="0"/>
              <a:t>Extensive pretesting to ensure illustrations were informative, even without the text.</a:t>
            </a:r>
          </a:p>
          <a:p>
            <a:pPr lvl="1">
              <a:buFont typeface="Arial" pitchFamily="34" charset="0"/>
              <a:buChar char="•"/>
            </a:pPr>
            <a:r>
              <a:rPr lang="en-US" sz="2400" dirty="0" smtClean="0"/>
              <a:t>Prior to these materials, most materials relied on a lot of text and too much technical information.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P108006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4419600" y="3657600"/>
            <a:ext cx="4343400" cy="28956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4533900" y="3429000"/>
            <a:ext cx="4076700" cy="993775"/>
          </a:xfrm>
        </p:spPr>
        <p:txBody>
          <a:bodyPr/>
          <a:lstStyle/>
          <a:p>
            <a:r>
              <a:rPr lang="en-GB" dirty="0" smtClean="0"/>
              <a:t>Contact Information</a:t>
            </a:r>
            <a:endParaRPr lang="en-GB" dirty="0"/>
          </a:p>
        </p:txBody>
      </p:sp>
      <p:sp>
        <p:nvSpPr>
          <p:cNvPr id="3" name="Text Placeholder 2"/>
          <p:cNvSpPr>
            <a:spLocks noGrp="1"/>
          </p:cNvSpPr>
          <p:nvPr>
            <p:ph type="body" idx="1"/>
          </p:nvPr>
        </p:nvSpPr>
        <p:spPr>
          <a:xfrm>
            <a:off x="4533900" y="4443413"/>
            <a:ext cx="3771900" cy="966787"/>
          </a:xfrm>
        </p:spPr>
        <p:txBody>
          <a:bodyPr>
            <a:noAutofit/>
          </a:bodyPr>
          <a:lstStyle/>
          <a:p>
            <a:pPr defTabSz="962025">
              <a:spcAft>
                <a:spcPct val="30000"/>
              </a:spcAft>
              <a:buClr>
                <a:srgbClr val="FF008C"/>
              </a:buClr>
              <a:buSzPct val="80000"/>
            </a:pPr>
            <a:r>
              <a:rPr lang="th-TH" sz="1600" dirty="0" smtClean="0">
                <a:cs typeface="Tahoma" pitchFamily="34" charset="0"/>
              </a:rPr>
              <a:t>For information about th</a:t>
            </a:r>
            <a:r>
              <a:rPr lang="en-US" sz="1600" dirty="0" smtClean="0">
                <a:cs typeface="Tahoma" pitchFamily="34" charset="0"/>
              </a:rPr>
              <a:t>is study</a:t>
            </a:r>
            <a:r>
              <a:rPr lang="th-TH" sz="1600" dirty="0" smtClean="0">
                <a:cs typeface="Tahoma" pitchFamily="34" charset="0"/>
              </a:rPr>
              <a:t>, please contact</a:t>
            </a:r>
            <a:r>
              <a:rPr lang="en-US" sz="1600" dirty="0" smtClean="0">
                <a:cs typeface="Tahoma" pitchFamily="34" charset="0"/>
              </a:rPr>
              <a:t> Robert Kelly at:</a:t>
            </a:r>
          </a:p>
          <a:p>
            <a:pPr defTabSz="962025">
              <a:spcAft>
                <a:spcPct val="30000"/>
              </a:spcAft>
              <a:buClr>
                <a:srgbClr val="FF008C"/>
              </a:buClr>
              <a:buSzPct val="80000"/>
            </a:pPr>
            <a:r>
              <a:rPr lang="en-US" sz="1600" dirty="0" smtClean="0">
                <a:cs typeface="Tahoma" pitchFamily="34" charset="0"/>
              </a:rPr>
              <a:t>T: +66 2 632 1117</a:t>
            </a:r>
          </a:p>
          <a:p>
            <a:pPr defTabSz="962025">
              <a:spcAft>
                <a:spcPct val="30000"/>
              </a:spcAft>
              <a:buClr>
                <a:srgbClr val="FF008C"/>
              </a:buClr>
              <a:buSzPct val="80000"/>
            </a:pPr>
            <a:r>
              <a:rPr lang="en-US" sz="1600" dirty="0" smtClean="0">
                <a:cs typeface="Tahoma" pitchFamily="34" charset="0"/>
              </a:rPr>
              <a:t>E:rkelly@fhi360.org</a:t>
            </a:r>
            <a:endParaRPr lang="en-US" sz="1600" dirty="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3" cstate="print"/>
          <a:srcRect/>
          <a:stretch>
            <a:fillRect/>
          </a:stretch>
        </p:blipFill>
        <p:spPr bwMode="auto">
          <a:xfrm>
            <a:off x="0" y="0"/>
            <a:ext cx="9161463" cy="3446463"/>
          </a:xfrm>
          <a:prstGeom prst="rect">
            <a:avLst/>
          </a:prstGeom>
          <a:noFill/>
          <a:ln w="9525">
            <a:noFill/>
            <a:miter lim="800000"/>
            <a:headEnd/>
            <a:tailEnd/>
          </a:ln>
        </p:spPr>
      </p:pic>
      <p:sp>
        <p:nvSpPr>
          <p:cNvPr id="14339" name="TextBox 2"/>
          <p:cNvSpPr txBox="1">
            <a:spLocks noChangeAspect="1"/>
          </p:cNvSpPr>
          <p:nvPr/>
        </p:nvSpPr>
        <p:spPr bwMode="auto">
          <a:xfrm>
            <a:off x="609600" y="1600200"/>
            <a:ext cx="7910512" cy="5178341"/>
          </a:xfrm>
          <a:prstGeom prst="rect">
            <a:avLst/>
          </a:prstGeom>
          <a:noFill/>
          <a:ln w="9525">
            <a:noFill/>
            <a:miter lim="800000"/>
            <a:headEnd/>
            <a:tailEnd/>
          </a:ln>
        </p:spPr>
        <p:txBody>
          <a:bodyPr>
            <a:spAutoFit/>
          </a:bodyPr>
          <a:lstStyle/>
          <a:p>
            <a:pPr marL="1588" indent="-1588" algn="just">
              <a:spcBef>
                <a:spcPct val="0"/>
              </a:spcBef>
              <a:spcAft>
                <a:spcPct val="25000"/>
              </a:spcAft>
              <a:buNone/>
            </a:pPr>
            <a:r>
              <a:rPr lang="en-US" b="1" dirty="0" smtClean="0"/>
              <a:t>To gain understanding of how to best formulate a communication strategy with the aim of reducing the risk of a potential outbreak of ILIs. </a:t>
            </a:r>
          </a:p>
          <a:p>
            <a:pPr marL="344488" indent="-344488" algn="just">
              <a:spcBef>
                <a:spcPct val="0"/>
              </a:spcBef>
              <a:spcAft>
                <a:spcPct val="25000"/>
              </a:spcAft>
              <a:buFont typeface="Arial" pitchFamily="34" charset="0"/>
              <a:buChar char="•"/>
            </a:pPr>
            <a:r>
              <a:rPr lang="en-US" sz="2000" dirty="0" smtClean="0"/>
              <a:t>Measure the level of </a:t>
            </a:r>
            <a:r>
              <a:rPr lang="en-US" sz="2000" b="1" dirty="0" smtClean="0"/>
              <a:t>knowledge</a:t>
            </a:r>
            <a:r>
              <a:rPr lang="en-US" sz="2000" dirty="0" smtClean="0"/>
              <a:t> about common ILIs with focus on symptoms, transmission routes and actions to take to block transmission.</a:t>
            </a:r>
          </a:p>
          <a:p>
            <a:pPr marL="344488" indent="-344488" algn="just">
              <a:spcBef>
                <a:spcPct val="0"/>
              </a:spcBef>
              <a:spcAft>
                <a:spcPct val="25000"/>
              </a:spcAft>
              <a:buFont typeface="Arial" pitchFamily="34" charset="0"/>
              <a:buChar char="•"/>
            </a:pPr>
            <a:r>
              <a:rPr lang="en-US" sz="2000" dirty="0" smtClean="0"/>
              <a:t>Uncover the extent people engage in preventive </a:t>
            </a:r>
            <a:r>
              <a:rPr lang="en-US" sz="2000" b="1" dirty="0" smtClean="0"/>
              <a:t>behavior</a:t>
            </a:r>
            <a:r>
              <a:rPr lang="en-US" sz="2000" dirty="0" smtClean="0"/>
              <a:t> and how they are likely to act if an infection occurs.</a:t>
            </a:r>
          </a:p>
          <a:p>
            <a:pPr marL="344488" indent="-344488" algn="just">
              <a:spcBef>
                <a:spcPct val="0"/>
              </a:spcBef>
              <a:spcAft>
                <a:spcPct val="25000"/>
              </a:spcAft>
              <a:buFont typeface="Arial" pitchFamily="34" charset="0"/>
              <a:buChar char="•"/>
            </a:pPr>
            <a:r>
              <a:rPr lang="en-US" sz="2000" dirty="0" smtClean="0"/>
              <a:t>Identify potential </a:t>
            </a:r>
            <a:r>
              <a:rPr lang="en-US" sz="2000" b="1" dirty="0" smtClean="0"/>
              <a:t>barriers</a:t>
            </a:r>
            <a:r>
              <a:rPr lang="en-US" sz="2000" dirty="0" smtClean="0"/>
              <a:t> to seeking appropriate care.</a:t>
            </a:r>
          </a:p>
          <a:p>
            <a:pPr marL="344488" indent="-344488" algn="just">
              <a:spcBef>
                <a:spcPct val="0"/>
              </a:spcBef>
              <a:spcAft>
                <a:spcPct val="25000"/>
              </a:spcAft>
              <a:buFont typeface="Arial" pitchFamily="34" charset="0"/>
              <a:buChar char="•"/>
            </a:pPr>
            <a:r>
              <a:rPr lang="en-US" sz="2000" dirty="0" smtClean="0"/>
              <a:t>Determine </a:t>
            </a:r>
            <a:r>
              <a:rPr lang="en-US" sz="2000" b="1" dirty="0" smtClean="0"/>
              <a:t>media</a:t>
            </a:r>
            <a:r>
              <a:rPr lang="en-US" sz="2000" dirty="0" smtClean="0"/>
              <a:t> penetration and usage and information sources most relied upon for health related information.</a:t>
            </a:r>
          </a:p>
          <a:p>
            <a:pPr marL="344488" indent="-344488" algn="just">
              <a:spcBef>
                <a:spcPct val="0"/>
              </a:spcBef>
              <a:spcAft>
                <a:spcPct val="25000"/>
              </a:spcAft>
              <a:buFont typeface="Arial" pitchFamily="34" charset="0"/>
              <a:buChar char="•"/>
            </a:pPr>
            <a:r>
              <a:rPr lang="en-US" sz="2000" dirty="0" smtClean="0"/>
              <a:t>Gain insight into </a:t>
            </a:r>
            <a:r>
              <a:rPr lang="en-US" sz="2000" b="1" dirty="0" smtClean="0"/>
              <a:t>mobile phone </a:t>
            </a:r>
            <a:r>
              <a:rPr lang="en-US" sz="2000" dirty="0" smtClean="0"/>
              <a:t>usage and potential for using mobile phones as a health communication channel.</a:t>
            </a:r>
          </a:p>
          <a:p>
            <a:pPr marL="344488" indent="-344488" algn="just">
              <a:spcBef>
                <a:spcPct val="0"/>
              </a:spcBef>
              <a:spcAft>
                <a:spcPct val="25000"/>
              </a:spcAft>
              <a:buFont typeface="Arial" pitchFamily="34" charset="0"/>
              <a:buChar char="•"/>
            </a:pPr>
            <a:r>
              <a:rPr lang="en-US" sz="2000" b="1" dirty="0" smtClean="0"/>
              <a:t>Profile</a:t>
            </a:r>
            <a:r>
              <a:rPr lang="en-US" sz="2000" dirty="0" smtClean="0"/>
              <a:t> different target audience groups based on their level of risk exposure.</a:t>
            </a:r>
          </a:p>
          <a:p>
            <a:pPr marL="344488" indent="-344488" algn="just">
              <a:spcBef>
                <a:spcPct val="0"/>
              </a:spcBef>
              <a:spcAft>
                <a:spcPct val="25000"/>
              </a:spcAft>
              <a:buFont typeface="Arial" pitchFamily="34" charset="0"/>
              <a:buChar char="•"/>
            </a:pPr>
            <a:r>
              <a:rPr lang="en-US" sz="2000" dirty="0" smtClean="0"/>
              <a:t>Map and profile the different </a:t>
            </a:r>
            <a:r>
              <a:rPr lang="en-US" sz="2000" b="1" dirty="0" smtClean="0"/>
              <a:t>migrant camps </a:t>
            </a:r>
            <a:r>
              <a:rPr lang="en-US" sz="2000" dirty="0" smtClean="0"/>
              <a:t>included in this study.</a:t>
            </a:r>
          </a:p>
        </p:txBody>
      </p:sp>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KAP Objectives </a:t>
            </a:r>
            <a:endParaRPr lang="en-US" sz="2800" b="1" dirty="0">
              <a:solidFill>
                <a:schemeClr val="bg1"/>
              </a:solidFill>
              <a:latin typeface="Arial Bold" charset="0"/>
              <a:cs typeface="Arial Bold"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descr="P108006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09600" y="533400"/>
            <a:ext cx="8001000" cy="1981200"/>
          </a:xfrm>
          <a:prstGeom prst="roundRect">
            <a:avLst/>
          </a:prstGeom>
          <a:gradFill>
            <a:gsLst>
              <a:gs pos="5000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600" dirty="0">
              <a:latin typeface="Nyala" pitchFamily="2" charset="0"/>
            </a:endParaRPr>
          </a:p>
        </p:txBody>
      </p:sp>
      <p:sp>
        <p:nvSpPr>
          <p:cNvPr id="2" name="Title 1"/>
          <p:cNvSpPr>
            <a:spLocks noGrp="1"/>
          </p:cNvSpPr>
          <p:nvPr>
            <p:ph type="title"/>
          </p:nvPr>
        </p:nvSpPr>
        <p:spPr>
          <a:xfrm>
            <a:off x="723900" y="533401"/>
            <a:ext cx="7772400" cy="993775"/>
          </a:xfrm>
        </p:spPr>
        <p:txBody>
          <a:bodyPr>
            <a:normAutofit/>
          </a:bodyPr>
          <a:lstStyle/>
          <a:p>
            <a:r>
              <a:rPr lang="en-GB" dirty="0" smtClean="0"/>
              <a:t>Methodology</a:t>
            </a:r>
            <a:endParaRPr lang="en-GB" dirty="0"/>
          </a:p>
        </p:txBody>
      </p:sp>
      <p:sp>
        <p:nvSpPr>
          <p:cNvPr id="3" name="Text Placeholder 2"/>
          <p:cNvSpPr>
            <a:spLocks noGrp="1"/>
          </p:cNvSpPr>
          <p:nvPr>
            <p:ph type="body" idx="1"/>
          </p:nvPr>
        </p:nvSpPr>
        <p:spPr>
          <a:xfrm>
            <a:off x="723900" y="1547813"/>
            <a:ext cx="7772400" cy="966787"/>
          </a:xfrm>
        </p:spPr>
        <p:txBody>
          <a:bodyPr/>
          <a:lstStyle/>
          <a:p>
            <a:r>
              <a:rPr lang="en-GB" dirty="0" smtClean="0"/>
              <a:t>Selection of a broad set of migrant camps across industries and malaria transmission risk zones, together with </a:t>
            </a:r>
            <a:r>
              <a:rPr lang="en-GB" dirty="0" err="1" smtClean="0"/>
              <a:t>neighboring</a:t>
            </a:r>
            <a:r>
              <a:rPr lang="en-GB" dirty="0" smtClean="0"/>
              <a:t> Thai communities</a:t>
            </a:r>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2" cstate="print"/>
          <a:srcRect/>
          <a:stretch>
            <a:fillRect/>
          </a:stretch>
        </p:blipFill>
        <p:spPr bwMode="auto">
          <a:xfrm>
            <a:off x="-17463" y="0"/>
            <a:ext cx="9161463" cy="3446463"/>
          </a:xfrm>
          <a:prstGeom prst="rect">
            <a:avLst/>
          </a:prstGeom>
          <a:noFill/>
          <a:ln w="9525">
            <a:noFill/>
            <a:miter lim="800000"/>
            <a:headEnd/>
            <a:tailEnd/>
          </a:ln>
        </p:spPr>
      </p:pic>
      <p:sp>
        <p:nvSpPr>
          <p:cNvPr id="14339" name="TextBox 2"/>
          <p:cNvSpPr txBox="1">
            <a:spLocks noChangeAspect="1"/>
          </p:cNvSpPr>
          <p:nvPr/>
        </p:nvSpPr>
        <p:spPr bwMode="auto">
          <a:xfrm>
            <a:off x="381000" y="1524000"/>
            <a:ext cx="7910512" cy="4893647"/>
          </a:xfrm>
          <a:prstGeom prst="rect">
            <a:avLst/>
          </a:prstGeom>
          <a:noFill/>
          <a:ln w="9525">
            <a:noFill/>
            <a:miter lim="800000"/>
            <a:headEnd/>
            <a:tailEnd/>
          </a:ln>
        </p:spPr>
        <p:txBody>
          <a:bodyPr>
            <a:spAutoFit/>
          </a:bodyPr>
          <a:lstStyle/>
          <a:p>
            <a:pPr marL="1588" indent="7938" algn="just">
              <a:spcBef>
                <a:spcPct val="0"/>
              </a:spcBef>
              <a:spcAft>
                <a:spcPct val="25000"/>
              </a:spcAft>
            </a:pPr>
            <a:r>
              <a:rPr lang="en-US" sz="2400" b="1" dirty="0" smtClean="0"/>
              <a:t>Local Thai communities</a:t>
            </a:r>
          </a:p>
          <a:p>
            <a:pPr marL="1588" indent="7938" algn="just">
              <a:spcBef>
                <a:spcPct val="0"/>
              </a:spcBef>
              <a:spcAft>
                <a:spcPct val="25000"/>
              </a:spcAft>
              <a:buNone/>
            </a:pPr>
            <a:r>
              <a:rPr lang="en-US" sz="2400" dirty="0" smtClean="0"/>
              <a:t>Households from the lower socioeconomic classes including those with a monthly household income of around 15,000 Baht (USD 500) or less. </a:t>
            </a:r>
          </a:p>
          <a:p>
            <a:pPr marL="1588" indent="7938" algn="just">
              <a:spcBef>
                <a:spcPct val="0"/>
              </a:spcBef>
              <a:spcAft>
                <a:spcPct val="25000"/>
              </a:spcAft>
            </a:pPr>
            <a:endParaRPr lang="en-US" sz="2400" b="1" dirty="0" smtClean="0"/>
          </a:p>
          <a:p>
            <a:pPr marL="1588" indent="7938" algn="just">
              <a:spcBef>
                <a:spcPct val="0"/>
              </a:spcBef>
              <a:spcAft>
                <a:spcPct val="25000"/>
              </a:spcAft>
            </a:pPr>
            <a:r>
              <a:rPr lang="en-US" sz="2400" b="1" dirty="0" smtClean="0"/>
              <a:t>Burmese Migrants </a:t>
            </a:r>
            <a:r>
              <a:rPr lang="en-US" sz="2400" dirty="0" smtClean="0"/>
              <a:t>(including both registered and non-registered migrants)</a:t>
            </a:r>
          </a:p>
          <a:p>
            <a:pPr marL="1588" indent="7938" algn="just">
              <a:spcBef>
                <a:spcPct val="0"/>
              </a:spcBef>
              <a:spcAft>
                <a:spcPct val="25000"/>
              </a:spcAft>
            </a:pPr>
            <a:r>
              <a:rPr lang="en-US" sz="2400" dirty="0" smtClean="0"/>
              <a:t>Selected at random within pre-determined camps based on a listing from Malaria Unit in </a:t>
            </a:r>
            <a:r>
              <a:rPr lang="en-US" sz="2400" dirty="0" err="1" smtClean="0"/>
              <a:t>Phuket</a:t>
            </a:r>
            <a:r>
              <a:rPr lang="en-US" sz="2400" dirty="0" smtClean="0"/>
              <a:t>. Soft quotas were used to ensure a mixture of Burmese and Mon migrants in camps located in construction sites, fishing villages and rubber tapper camps.</a:t>
            </a:r>
          </a:p>
        </p:txBody>
      </p:sp>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Target Groups</a:t>
            </a:r>
            <a:endParaRPr lang="en-US" sz="2800" b="1" dirty="0">
              <a:solidFill>
                <a:schemeClr val="bg1"/>
              </a:solidFill>
              <a:latin typeface="Arial Bold" charset="0"/>
              <a:cs typeface="Arial Bold"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MEKONG_Content.jpg"/>
          <p:cNvPicPr>
            <a:picLocks noChangeAspect="1"/>
          </p:cNvPicPr>
          <p:nvPr/>
        </p:nvPicPr>
        <p:blipFill>
          <a:blip r:embed="rId2" cstate="print"/>
          <a:srcRect/>
          <a:stretch>
            <a:fillRect/>
          </a:stretch>
        </p:blipFill>
        <p:spPr bwMode="auto">
          <a:xfrm>
            <a:off x="0" y="0"/>
            <a:ext cx="9161463" cy="3446463"/>
          </a:xfrm>
          <a:prstGeom prst="rect">
            <a:avLst/>
          </a:prstGeom>
          <a:noFill/>
          <a:ln w="9525">
            <a:noFill/>
            <a:miter lim="800000"/>
            <a:headEnd/>
            <a:tailEnd/>
          </a:ln>
        </p:spPr>
      </p:pic>
      <p:sp>
        <p:nvSpPr>
          <p:cNvPr id="14339" name="TextBox 2"/>
          <p:cNvSpPr txBox="1">
            <a:spLocks noChangeAspect="1"/>
          </p:cNvSpPr>
          <p:nvPr/>
        </p:nvSpPr>
        <p:spPr bwMode="auto">
          <a:xfrm>
            <a:off x="381000" y="1524000"/>
            <a:ext cx="7910512" cy="7017306"/>
          </a:xfrm>
          <a:prstGeom prst="rect">
            <a:avLst/>
          </a:prstGeom>
          <a:noFill/>
          <a:ln w="9525">
            <a:noFill/>
            <a:miter lim="800000"/>
            <a:headEnd/>
            <a:tailEnd/>
          </a:ln>
        </p:spPr>
        <p:txBody>
          <a:bodyPr>
            <a:spAutoFit/>
          </a:bodyPr>
          <a:lstStyle/>
          <a:p>
            <a:pPr algn="just">
              <a:buFont typeface="Arial" pitchFamily="34" charset="0"/>
              <a:buChar char="•"/>
            </a:pPr>
            <a:r>
              <a:rPr lang="en-GB" sz="2400" dirty="0" smtClean="0"/>
              <a:t>Selected migrants living in </a:t>
            </a:r>
            <a:r>
              <a:rPr lang="en-GB" sz="2400" b="1" dirty="0" smtClean="0"/>
              <a:t>15 camps </a:t>
            </a:r>
            <a:r>
              <a:rPr lang="en-GB" sz="2400" dirty="0" smtClean="0"/>
              <a:t>based on previous qualitative research by the </a:t>
            </a:r>
            <a:r>
              <a:rPr lang="en-GB" sz="2400" dirty="0" err="1" smtClean="0"/>
              <a:t>Kenan</a:t>
            </a:r>
            <a:r>
              <a:rPr lang="en-GB" sz="2400" dirty="0" smtClean="0"/>
              <a:t> Institute and the Malaria Unit in </a:t>
            </a:r>
            <a:r>
              <a:rPr lang="en-GB" sz="2400" dirty="0" err="1" smtClean="0"/>
              <a:t>Phuket</a:t>
            </a:r>
            <a:r>
              <a:rPr lang="en-GB" sz="2400" dirty="0" smtClean="0"/>
              <a:t> that had already mapped most migrant camps. </a:t>
            </a:r>
          </a:p>
          <a:p>
            <a:pPr algn="just"/>
            <a:endParaRPr lang="en-GB" sz="2400" dirty="0" smtClean="0"/>
          </a:p>
          <a:p>
            <a:pPr algn="just">
              <a:buFont typeface="Arial" pitchFamily="34" charset="0"/>
              <a:buChar char="•"/>
            </a:pPr>
            <a:r>
              <a:rPr lang="en-GB" sz="2400" dirty="0" smtClean="0"/>
              <a:t>Selected across </a:t>
            </a:r>
            <a:r>
              <a:rPr lang="en-GB" sz="2400" b="1" dirty="0" err="1" smtClean="0"/>
              <a:t>i</a:t>
            </a:r>
            <a:r>
              <a:rPr lang="en-US" sz="2400" b="1" dirty="0" err="1" smtClean="0"/>
              <a:t>ndustry</a:t>
            </a:r>
            <a:r>
              <a:rPr lang="en-US" sz="2400" b="1" dirty="0" smtClean="0"/>
              <a:t> of engagement </a:t>
            </a:r>
            <a:r>
              <a:rPr lang="en-US" sz="2400" dirty="0" smtClean="0"/>
              <a:t>(migrants working in construction, fishing and rubber tapping have different risk exposures/locations) and </a:t>
            </a:r>
            <a:r>
              <a:rPr lang="en-US" sz="2400" b="1" dirty="0" smtClean="0"/>
              <a:t>malaria transmission risk zone </a:t>
            </a:r>
            <a:r>
              <a:rPr lang="en-US" sz="2400" dirty="0" smtClean="0"/>
              <a:t>(based on Malaria Unit  classification into high and moderate risk groups). Additional camps, classified as being in a low risk zone, were also identified. </a:t>
            </a:r>
          </a:p>
          <a:p>
            <a:pPr algn="just">
              <a:buFont typeface="Arial" pitchFamily="34" charset="0"/>
              <a:buChar char="•"/>
            </a:pPr>
            <a:endParaRPr lang="en-US" sz="2400" dirty="0" smtClean="0"/>
          </a:p>
          <a:p>
            <a:pPr algn="just">
              <a:buFont typeface="Arial" pitchFamily="34" charset="0"/>
              <a:buChar char="•"/>
            </a:pPr>
            <a:r>
              <a:rPr lang="en-US" sz="2400" dirty="0" smtClean="0"/>
              <a:t>Thai communities selected in the vicinity of each camp to ensure that geographical spread and risk zones of the two samples were similar.  </a:t>
            </a:r>
          </a:p>
          <a:p>
            <a:pPr algn="just">
              <a:buFont typeface="Arial" pitchFamily="34" charset="0"/>
              <a:buChar char="•"/>
            </a:pPr>
            <a:endParaRPr lang="en-US" sz="2400" dirty="0" smtClean="0"/>
          </a:p>
          <a:p>
            <a:pPr algn="just">
              <a:buFont typeface="Arial" pitchFamily="34" charset="0"/>
              <a:buChar char="•"/>
            </a:pPr>
            <a:r>
              <a:rPr lang="en-US" sz="2400" dirty="0" smtClean="0"/>
              <a:t>The Thai sample serves as a type of control group vs. the more vulnerable migrant communities. </a:t>
            </a:r>
          </a:p>
          <a:p>
            <a:pPr algn="just">
              <a:buFont typeface="Arial" pitchFamily="34" charset="0"/>
              <a:buChar char="•"/>
            </a:pPr>
            <a:endParaRPr lang="en-US" sz="1400" dirty="0" smtClean="0"/>
          </a:p>
          <a:p>
            <a:pPr algn="just">
              <a:buFont typeface="Arial" pitchFamily="34" charset="0"/>
              <a:buChar char="•"/>
            </a:pPr>
            <a:endParaRPr lang="en-US" sz="1400" dirty="0" smtClean="0"/>
          </a:p>
          <a:p>
            <a:pPr algn="just">
              <a:buFont typeface="Arial" pitchFamily="34" charset="0"/>
              <a:buChar char="•"/>
            </a:pPr>
            <a:endParaRPr lang="en-GB" sz="1400" dirty="0"/>
          </a:p>
        </p:txBody>
      </p:sp>
      <p:sp>
        <p:nvSpPr>
          <p:cNvPr id="4" name="TextBox 3"/>
          <p:cNvSpPr txBox="1"/>
          <p:nvPr/>
        </p:nvSpPr>
        <p:spPr>
          <a:xfrm>
            <a:off x="454025" y="354013"/>
            <a:ext cx="7212013" cy="523875"/>
          </a:xfrm>
          <a:prstGeom prst="rect">
            <a:avLst/>
          </a:prstGeom>
          <a:noFill/>
        </p:spPr>
        <p:txBody>
          <a:bodyPr/>
          <a:lstStyle/>
          <a:p>
            <a:r>
              <a:rPr lang="en-US" sz="2800" b="1" dirty="0" smtClean="0">
                <a:solidFill>
                  <a:schemeClr val="bg1"/>
                </a:solidFill>
                <a:latin typeface="Arial Bold" charset="0"/>
                <a:cs typeface="Arial Bold" charset="0"/>
              </a:rPr>
              <a:t>Sample Design</a:t>
            </a:r>
            <a:endParaRPr lang="en-US" sz="2800" b="1" dirty="0">
              <a:solidFill>
                <a:schemeClr val="bg1"/>
              </a:solidFill>
              <a:latin typeface="Arial Bold" charset="0"/>
              <a:cs typeface="Arial Bold"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13735</TotalTime>
  <Words>4214</Words>
  <Application>Microsoft Office PowerPoint</Application>
  <PresentationFormat>On-screen Show (4:3)</PresentationFormat>
  <Paragraphs>517</Paragraphs>
  <Slides>55</Slides>
  <Notes>11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Background &amp; Objectives</vt:lpstr>
      <vt:lpstr>Slide 4</vt:lpstr>
      <vt:lpstr>Slide 5</vt:lpstr>
      <vt:lpstr>Slide 6</vt:lpstr>
      <vt:lpstr>Methodology</vt:lpstr>
      <vt:lpstr>Slide 8</vt:lpstr>
      <vt:lpstr>Slide 9</vt:lpstr>
      <vt:lpstr>Slide 10</vt:lpstr>
      <vt:lpstr>Key Segment Profiles</vt:lpstr>
      <vt:lpstr>Respondent Segments</vt:lpstr>
      <vt:lpstr>Slide 13</vt:lpstr>
      <vt:lpstr>Knowledge of Malaria</vt:lpstr>
      <vt:lpstr>Malaria Symptoms Identified from show card pictures</vt:lpstr>
      <vt:lpstr>Malaria Transmission Routes Identified from show card pictures</vt:lpstr>
      <vt:lpstr>Association with Day Time Mosquitoes  Proportion who get it wrong</vt:lpstr>
      <vt:lpstr>Blocking Malaria Transmission Identified from show card pictures</vt:lpstr>
      <vt:lpstr>Knowledge of Dengue</vt:lpstr>
      <vt:lpstr>Dengue Symptoms Identified from show card pictures</vt:lpstr>
      <vt:lpstr>Dengue Transmission Routes Identified from show card pictures</vt:lpstr>
      <vt:lpstr>Blocking Dengue Transmission Identified from show card pictures</vt:lpstr>
      <vt:lpstr>Knowledge of H1N5 / H1N1</vt:lpstr>
      <vt:lpstr>H1N5 / H1N1 Symptoms Identified from show card pictures</vt:lpstr>
      <vt:lpstr>H1N5 / H1N1 Transmission Routes Identified from show card pictures</vt:lpstr>
      <vt:lpstr>Blocking H1N5 / H1N1 Transmission Identified from show card pictures</vt:lpstr>
      <vt:lpstr>Preventive Behavior</vt:lpstr>
      <vt:lpstr>Use of Window Screens Observation</vt:lpstr>
      <vt:lpstr>Littering of Water Collecting Containers Observation</vt:lpstr>
      <vt:lpstr>Mosquito Net, Repellent and Coil  Observation</vt:lpstr>
      <vt:lpstr>Preventive Practice for ILIs Thai</vt:lpstr>
      <vt:lpstr>Preventive Practice for ILIs Migrants</vt:lpstr>
      <vt:lpstr>At Risk of Exposure to Malaria Vectors</vt:lpstr>
      <vt:lpstr>Health Seeking Behavior</vt:lpstr>
      <vt:lpstr>Who Would You Ask for Advice? Symptom: High fever and cold shivers</vt:lpstr>
      <vt:lpstr>Slide 36</vt:lpstr>
      <vt:lpstr>Slide 37</vt:lpstr>
      <vt:lpstr>Slide 38</vt:lpstr>
      <vt:lpstr>Slide 39</vt:lpstr>
      <vt:lpstr>Health Seeking Behaviour - Children 0-5 years</vt:lpstr>
      <vt:lpstr>Would Go to Hospital or Clinic  Symptom in Child: High fever and cold shivers</vt:lpstr>
      <vt:lpstr>Media Penetration and Usage</vt:lpstr>
      <vt:lpstr>Media Penetration &amp; Consumption</vt:lpstr>
      <vt:lpstr>Media Consumption</vt:lpstr>
      <vt:lpstr>Media Consumption  Thais only (migrant base too small)</vt:lpstr>
      <vt:lpstr>Mobile Phone Penetration</vt:lpstr>
      <vt:lpstr>Media Relied on For Health Information</vt:lpstr>
      <vt:lpstr>Media Exposure by Disease</vt:lpstr>
      <vt:lpstr>Slide 49</vt:lpstr>
      <vt:lpstr>Slide 50</vt:lpstr>
      <vt:lpstr>Slide 51</vt:lpstr>
      <vt:lpstr>Slide 52</vt:lpstr>
      <vt:lpstr>Slide 53</vt:lpstr>
      <vt:lpstr>Slide 54</vt:lpstr>
      <vt:lpstr>Contact Information</vt:lpstr>
    </vt:vector>
  </TitlesOfParts>
  <Company>Rapid Asia Co.,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dc:title>
  <dc:creator>Rapid Asia Co., Ltd.</dc:creator>
  <cp:lastModifiedBy>tmichaelides</cp:lastModifiedBy>
  <cp:revision>1160</cp:revision>
  <dcterms:created xsi:type="dcterms:W3CDTF">2011-10-27T11:08:26Z</dcterms:created>
  <dcterms:modified xsi:type="dcterms:W3CDTF">2011-10-31T19:26:34Z</dcterms:modified>
</cp:coreProperties>
</file>